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bookmarkIdSeed="4">
  <p:sldMasterIdLst>
    <p:sldMasterId id="2147483660" r:id="rId3"/>
    <p:sldMasterId id="2147488748" r:id="rId4"/>
  </p:sldMasterIdLst>
  <p:notesMasterIdLst>
    <p:notesMasterId r:id="rId59"/>
  </p:notesMasterIdLst>
  <p:handoutMasterIdLst>
    <p:handoutMasterId r:id="rId60"/>
  </p:handoutMasterIdLst>
  <p:sldIdLst>
    <p:sldId id="256" r:id="rId5"/>
    <p:sldId id="2229" r:id="rId6"/>
    <p:sldId id="2230" r:id="rId7"/>
    <p:sldId id="2231" r:id="rId8"/>
    <p:sldId id="2213" r:id="rId9"/>
    <p:sldId id="2215" r:id="rId10"/>
    <p:sldId id="2232" r:id="rId11"/>
    <p:sldId id="2299" r:id="rId12"/>
    <p:sldId id="2300" r:id="rId13"/>
    <p:sldId id="2087" r:id="rId14"/>
    <p:sldId id="2551" r:id="rId15"/>
    <p:sldId id="2200" r:id="rId16"/>
    <p:sldId id="2509" r:id="rId17"/>
    <p:sldId id="2124" r:id="rId18"/>
    <p:sldId id="2075" r:id="rId19"/>
    <p:sldId id="2154" r:id="rId20"/>
    <p:sldId id="2155" r:id="rId21"/>
    <p:sldId id="2305" r:id="rId22"/>
    <p:sldId id="2308" r:id="rId23"/>
    <p:sldId id="1961" r:id="rId24"/>
    <p:sldId id="1963" r:id="rId25"/>
    <p:sldId id="458" r:id="rId26"/>
    <p:sldId id="2008" r:id="rId27"/>
    <p:sldId id="2545" r:id="rId28"/>
    <p:sldId id="2504" r:id="rId29"/>
    <p:sldId id="2505" r:id="rId30"/>
    <p:sldId id="2225" r:id="rId31"/>
    <p:sldId id="2337" r:id="rId32"/>
    <p:sldId id="2550" r:id="rId33"/>
    <p:sldId id="2326" r:id="rId34"/>
    <p:sldId id="2234" r:id="rId35"/>
    <p:sldId id="2247" r:id="rId36"/>
    <p:sldId id="2248" r:id="rId37"/>
    <p:sldId id="2209" r:id="rId38"/>
    <p:sldId id="2328" r:id="rId39"/>
    <p:sldId id="2298" r:id="rId40"/>
    <p:sldId id="2330" r:id="rId41"/>
    <p:sldId id="2242" r:id="rId42"/>
    <p:sldId id="2253" r:id="rId43"/>
    <p:sldId id="2553" r:id="rId44"/>
    <p:sldId id="2270" r:id="rId45"/>
    <p:sldId id="2240" r:id="rId46"/>
    <p:sldId id="2271" r:id="rId47"/>
    <p:sldId id="1580" r:id="rId48"/>
    <p:sldId id="2186" r:id="rId49"/>
    <p:sldId id="2554" r:id="rId50"/>
    <p:sldId id="2243" r:id="rId51"/>
    <p:sldId id="2198" r:id="rId52"/>
    <p:sldId id="2332" r:id="rId53"/>
    <p:sldId id="2333" r:id="rId54"/>
    <p:sldId id="2335" r:id="rId55"/>
    <p:sldId id="2334" r:id="rId56"/>
    <p:sldId id="2331" r:id="rId57"/>
    <p:sldId id="2281" r:id="rId58"/>
  </p:sldIdLst>
  <p:sldSz cx="9144000" cy="5715000" type="screen16x10"/>
  <p:notesSz cx="6797675" cy="9926638"/>
  <p:defaultTextStyle>
    <a:defPPr>
      <a:defRPr lang="en-US"/>
    </a:defPPr>
    <a:lvl1pPr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1pPr>
    <a:lvl2pPr marL="355600" indent="101600"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2pPr>
    <a:lvl3pPr marL="712788" indent="201613"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3pPr>
    <a:lvl4pPr marL="1068388" indent="303213"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4pPr>
    <a:lvl5pPr marL="1425575" indent="403225"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5pPr>
    <a:lvl6pPr marL="22860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6pPr>
    <a:lvl7pPr marL="27432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7pPr>
    <a:lvl8pPr marL="32004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8pPr>
    <a:lvl9pPr marL="36576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9pPr>
  </p:defaultTextStyle>
  <p:extLst>
    <p:ext uri="{EFAFB233-063F-42B5-8137-9DF3F51BA10A}">
      <p15:sldGuideLst xmlns:p15="http://schemas.microsoft.com/office/powerpoint/2012/main">
        <p15:guide id="1" orient="horz" pos="1845">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באסל עלימי" initials="בע" lastIdx="3" clrIdx="0"/>
  <p:cmAuthor id="2" name="Sharon Shlomo Karavany" initials="SSK" lastIdx="1" clrIdx="1">
    <p:extLst>
      <p:ext uri="{19B8F6BF-5375-455C-9EA6-DF929625EA0E}">
        <p15:presenceInfo xmlns:p15="http://schemas.microsoft.com/office/powerpoint/2012/main" userId="S::Sharon@svsm.co.il::337b8785-7772-45db-93c7-aef670c213e8" providerId="AD"/>
      </p:ext>
    </p:extLst>
  </p:cmAuthor>
  <p:cmAuthor id="3" name="מיטל פרוידנברגר" initials="מפ" lastIdx="5" clrIdx="2">
    <p:extLst>
      <p:ext uri="{19B8F6BF-5375-455C-9EA6-DF929625EA0E}">
        <p15:presenceInfo xmlns:p15="http://schemas.microsoft.com/office/powerpoint/2012/main" userId="S::Meytal.f@greenline-pmc.co.il::d5141775-404c-4b92-9fb5-dbc295800bc2" providerId="AD"/>
      </p:ext>
    </p:extLst>
  </p:cmAuthor>
  <p:cmAuthor id="4" name="Hadas Varona" initials="HV" lastIdx="1" clrIdx="3">
    <p:extLst>
      <p:ext uri="{19B8F6BF-5375-455C-9EA6-DF929625EA0E}">
        <p15:presenceInfo xmlns:p15="http://schemas.microsoft.com/office/powerpoint/2012/main" userId="S::hadas@svsm.co.il::78b22338-da43-400c-a6d7-0aa0878fe29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26BF"/>
    <a:srgbClr val="5B9BD5"/>
    <a:srgbClr val="FF99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ללא סגנון, ללא רשת">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587" autoAdjust="0"/>
    <p:restoredTop sz="94660"/>
  </p:normalViewPr>
  <p:slideViewPr>
    <p:cSldViewPr snapToGrid="0">
      <p:cViewPr varScale="1">
        <p:scale>
          <a:sx n="101" d="100"/>
          <a:sy n="101" d="100"/>
        </p:scale>
        <p:origin x="931" y="67"/>
      </p:cViewPr>
      <p:guideLst>
        <p:guide orient="horz" pos="1845"/>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מציין מיקום של כותרת עליונה 1">
            <a:extLst>
              <a:ext uri="{FF2B5EF4-FFF2-40B4-BE49-F238E27FC236}">
                <a16:creationId xmlns:a16="http://schemas.microsoft.com/office/drawing/2014/main" xmlns="" id="{12D6B3B3-ABAE-4A4B-B984-3379E8892CF1}"/>
              </a:ext>
            </a:extLst>
          </p:cNvPr>
          <p:cNvSpPr>
            <a:spLocks noGrp="1"/>
          </p:cNvSpPr>
          <p:nvPr>
            <p:ph type="hdr" sz="quarter"/>
          </p:nvPr>
        </p:nvSpPr>
        <p:spPr>
          <a:xfrm>
            <a:off x="0" y="0"/>
            <a:ext cx="2946400" cy="498475"/>
          </a:xfrm>
          <a:prstGeom prst="rect">
            <a:avLst/>
          </a:prstGeom>
        </p:spPr>
        <p:txBody>
          <a:bodyPr vert="horz" lIns="91438" tIns="45719" rIns="91438" bIns="45719" rtlCol="0"/>
          <a:lstStyle>
            <a:lvl1pPr algn="l" defTabSz="713214" rtl="0" eaLnBrk="1" fontAlgn="auto" hangingPunct="1">
              <a:spcBef>
                <a:spcPts val="0"/>
              </a:spcBef>
              <a:spcAft>
                <a:spcPts val="0"/>
              </a:spcAft>
              <a:defRPr sz="1200">
                <a:latin typeface="+mn-lt"/>
                <a:cs typeface="+mn-cs"/>
              </a:defRPr>
            </a:lvl1pPr>
          </a:lstStyle>
          <a:p>
            <a:pPr>
              <a:defRPr/>
            </a:pPr>
            <a:endParaRPr lang="en-US"/>
          </a:p>
        </p:txBody>
      </p:sp>
      <p:sp>
        <p:nvSpPr>
          <p:cNvPr id="3" name="מציין מיקום של תאריך 2">
            <a:extLst>
              <a:ext uri="{FF2B5EF4-FFF2-40B4-BE49-F238E27FC236}">
                <a16:creationId xmlns:a16="http://schemas.microsoft.com/office/drawing/2014/main" xmlns="" id="{868E5EDB-45AA-40A7-B560-9E9DAED38414}"/>
              </a:ext>
            </a:extLst>
          </p:cNvPr>
          <p:cNvSpPr>
            <a:spLocks noGrp="1"/>
          </p:cNvSpPr>
          <p:nvPr>
            <p:ph type="dt" sz="quarter" idx="1"/>
          </p:nvPr>
        </p:nvSpPr>
        <p:spPr>
          <a:xfrm>
            <a:off x="3849688" y="0"/>
            <a:ext cx="2946400" cy="498475"/>
          </a:xfrm>
          <a:prstGeom prst="rect">
            <a:avLst/>
          </a:prstGeom>
        </p:spPr>
        <p:txBody>
          <a:bodyPr vert="horz" lIns="91438" tIns="45719" rIns="91438" bIns="45719" rtlCol="0"/>
          <a:lstStyle>
            <a:lvl1pPr algn="r" defTabSz="713214" rtl="0" eaLnBrk="1" fontAlgn="auto" hangingPunct="1">
              <a:spcBef>
                <a:spcPts val="0"/>
              </a:spcBef>
              <a:spcAft>
                <a:spcPts val="0"/>
              </a:spcAft>
              <a:defRPr sz="1200">
                <a:latin typeface="+mn-lt"/>
                <a:cs typeface="+mn-cs"/>
              </a:defRPr>
            </a:lvl1pPr>
          </a:lstStyle>
          <a:p>
            <a:pPr>
              <a:defRPr/>
            </a:pPr>
            <a:fld id="{02C3578F-BD76-4AC2-A904-6019D632313A}" type="datetimeFigureOut">
              <a:rPr lang="en-US"/>
              <a:pPr>
                <a:defRPr/>
              </a:pPr>
              <a:t>11/11/2020</a:t>
            </a:fld>
            <a:endParaRPr lang="en-US"/>
          </a:p>
        </p:txBody>
      </p:sp>
      <p:sp>
        <p:nvSpPr>
          <p:cNvPr id="4" name="מציין מיקום של כותרת תחתונה 3">
            <a:extLst>
              <a:ext uri="{FF2B5EF4-FFF2-40B4-BE49-F238E27FC236}">
                <a16:creationId xmlns:a16="http://schemas.microsoft.com/office/drawing/2014/main" xmlns="" id="{0170509C-90D9-4A89-A504-99A2FFB715DB}"/>
              </a:ext>
            </a:extLst>
          </p:cNvPr>
          <p:cNvSpPr>
            <a:spLocks noGrp="1"/>
          </p:cNvSpPr>
          <p:nvPr>
            <p:ph type="ftr" sz="quarter" idx="2"/>
          </p:nvPr>
        </p:nvSpPr>
        <p:spPr>
          <a:xfrm>
            <a:off x="0" y="9428163"/>
            <a:ext cx="2946400" cy="498475"/>
          </a:xfrm>
          <a:prstGeom prst="rect">
            <a:avLst/>
          </a:prstGeom>
        </p:spPr>
        <p:txBody>
          <a:bodyPr vert="horz" lIns="91438" tIns="45719" rIns="91438" bIns="45719" rtlCol="0" anchor="b"/>
          <a:lstStyle>
            <a:lvl1pPr algn="l" defTabSz="713214" rtl="0" eaLnBrk="1" fontAlgn="auto" hangingPunct="1">
              <a:spcBef>
                <a:spcPts val="0"/>
              </a:spcBef>
              <a:spcAft>
                <a:spcPts val="0"/>
              </a:spcAft>
              <a:defRPr sz="1200">
                <a:latin typeface="+mn-lt"/>
                <a:cs typeface="+mn-cs"/>
              </a:defRPr>
            </a:lvl1pPr>
          </a:lstStyle>
          <a:p>
            <a:pPr>
              <a:defRPr/>
            </a:pPr>
            <a:endParaRPr lang="en-US"/>
          </a:p>
        </p:txBody>
      </p:sp>
      <p:sp>
        <p:nvSpPr>
          <p:cNvPr id="5" name="מציין מיקום של מספר שקופית 4">
            <a:extLst>
              <a:ext uri="{FF2B5EF4-FFF2-40B4-BE49-F238E27FC236}">
                <a16:creationId xmlns:a16="http://schemas.microsoft.com/office/drawing/2014/main" xmlns="" id="{7A1BF582-70E7-4174-9265-6735FCC7BAD1}"/>
              </a:ext>
            </a:extLst>
          </p:cNvPr>
          <p:cNvSpPr>
            <a:spLocks noGrp="1"/>
          </p:cNvSpPr>
          <p:nvPr>
            <p:ph type="sldNum" sz="quarter" idx="3"/>
          </p:nvPr>
        </p:nvSpPr>
        <p:spPr>
          <a:xfrm>
            <a:off x="3849688" y="9428163"/>
            <a:ext cx="2946400" cy="498475"/>
          </a:xfrm>
          <a:prstGeom prst="rect">
            <a:avLst/>
          </a:prstGeom>
        </p:spPr>
        <p:txBody>
          <a:bodyPr vert="horz" wrap="square" lIns="91438" tIns="45719" rIns="91438" bIns="45719" numCol="1" anchor="b" anchorCtr="0" compatLnSpc="1">
            <a:prstTxWarp prst="textNoShape">
              <a:avLst/>
            </a:prstTxWarp>
          </a:bodyPr>
          <a:lstStyle>
            <a:lvl1pPr algn="r" rtl="0" eaLnBrk="1" hangingPunct="1">
              <a:defRPr sz="1200">
                <a:latin typeface="Calibri" panose="020F0502020204030204" pitchFamily="34" charset="0"/>
              </a:defRPr>
            </a:lvl1pPr>
          </a:lstStyle>
          <a:p>
            <a:pPr>
              <a:defRPr/>
            </a:pPr>
            <a:fld id="{C2B7F624-2E15-4A61-963C-8F23AF3587B7}" type="slidenum">
              <a:rPr lang="en-US" altLang="he-IL"/>
              <a:pPr>
                <a:defRPr/>
              </a:pPr>
              <a:t>‹#›</a:t>
            </a:fld>
            <a:endParaRPr lang="en-US" altLang="he-IL"/>
          </a:p>
        </p:txBody>
      </p:sp>
    </p:spTree>
    <p:extLst>
      <p:ext uri="{BB962C8B-B14F-4D97-AF65-F5344CB8AC3E}">
        <p14:creationId xmlns:p14="http://schemas.microsoft.com/office/powerpoint/2010/main" val="3649511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מציין מיקום של כותרת עליונה 1">
            <a:extLst>
              <a:ext uri="{FF2B5EF4-FFF2-40B4-BE49-F238E27FC236}">
                <a16:creationId xmlns:a16="http://schemas.microsoft.com/office/drawing/2014/main" xmlns="" id="{F2334B09-4FBE-4136-A171-A7A491E06D9B}"/>
              </a:ext>
            </a:extLst>
          </p:cNvPr>
          <p:cNvSpPr>
            <a:spLocks noGrp="1"/>
          </p:cNvSpPr>
          <p:nvPr>
            <p:ph type="hdr" sz="quarter"/>
          </p:nvPr>
        </p:nvSpPr>
        <p:spPr>
          <a:xfrm>
            <a:off x="0" y="0"/>
            <a:ext cx="2946400" cy="498475"/>
          </a:xfrm>
          <a:prstGeom prst="rect">
            <a:avLst/>
          </a:prstGeom>
        </p:spPr>
        <p:txBody>
          <a:bodyPr vert="horz" lIns="91438" tIns="45719" rIns="91438" bIns="45719" rtlCol="0"/>
          <a:lstStyle>
            <a:lvl1pPr algn="l" defTabSz="713214" rtl="0" eaLnBrk="1" fontAlgn="auto" hangingPunct="1">
              <a:spcBef>
                <a:spcPts val="0"/>
              </a:spcBef>
              <a:spcAft>
                <a:spcPts val="0"/>
              </a:spcAft>
              <a:defRPr sz="1200">
                <a:latin typeface="+mn-lt"/>
                <a:cs typeface="+mn-cs"/>
              </a:defRPr>
            </a:lvl1pPr>
          </a:lstStyle>
          <a:p>
            <a:pPr>
              <a:defRPr/>
            </a:pPr>
            <a:endParaRPr lang="en-US"/>
          </a:p>
        </p:txBody>
      </p:sp>
      <p:sp>
        <p:nvSpPr>
          <p:cNvPr id="3" name="מציין מיקום של תאריך 2">
            <a:extLst>
              <a:ext uri="{FF2B5EF4-FFF2-40B4-BE49-F238E27FC236}">
                <a16:creationId xmlns:a16="http://schemas.microsoft.com/office/drawing/2014/main" xmlns="" id="{6164578B-3C36-4065-9527-515CBFC98E0D}"/>
              </a:ext>
            </a:extLst>
          </p:cNvPr>
          <p:cNvSpPr>
            <a:spLocks noGrp="1"/>
          </p:cNvSpPr>
          <p:nvPr>
            <p:ph type="dt" idx="1"/>
          </p:nvPr>
        </p:nvSpPr>
        <p:spPr>
          <a:xfrm>
            <a:off x="3849688" y="0"/>
            <a:ext cx="2946400" cy="498475"/>
          </a:xfrm>
          <a:prstGeom prst="rect">
            <a:avLst/>
          </a:prstGeom>
        </p:spPr>
        <p:txBody>
          <a:bodyPr vert="horz" lIns="91438" tIns="45719" rIns="91438" bIns="45719" rtlCol="0"/>
          <a:lstStyle>
            <a:lvl1pPr algn="r" defTabSz="713214" rtl="0" eaLnBrk="1" fontAlgn="auto" hangingPunct="1">
              <a:spcBef>
                <a:spcPts val="0"/>
              </a:spcBef>
              <a:spcAft>
                <a:spcPts val="0"/>
              </a:spcAft>
              <a:defRPr sz="1200">
                <a:latin typeface="+mn-lt"/>
                <a:cs typeface="+mn-cs"/>
              </a:defRPr>
            </a:lvl1pPr>
          </a:lstStyle>
          <a:p>
            <a:pPr>
              <a:defRPr/>
            </a:pPr>
            <a:fld id="{CDC7409A-24FB-4F3A-AE59-9D1B035D7699}" type="datetimeFigureOut">
              <a:rPr lang="en-US"/>
              <a:pPr>
                <a:defRPr/>
              </a:pPr>
              <a:t>11/11/2020</a:t>
            </a:fld>
            <a:endParaRPr lang="en-US"/>
          </a:p>
        </p:txBody>
      </p:sp>
      <p:sp>
        <p:nvSpPr>
          <p:cNvPr id="4" name="מציין מיקום של תמונת שקופית 3">
            <a:extLst>
              <a:ext uri="{FF2B5EF4-FFF2-40B4-BE49-F238E27FC236}">
                <a16:creationId xmlns:a16="http://schemas.microsoft.com/office/drawing/2014/main" xmlns="" id="{ED0916A4-AB98-4374-A22C-1E6ED29DF3B4}"/>
              </a:ext>
            </a:extLst>
          </p:cNvPr>
          <p:cNvSpPr>
            <a:spLocks noGrp="1" noRot="1" noChangeAspect="1"/>
          </p:cNvSpPr>
          <p:nvPr>
            <p:ph type="sldImg" idx="2"/>
          </p:nvPr>
        </p:nvSpPr>
        <p:spPr>
          <a:xfrm>
            <a:off x="719138" y="1241425"/>
            <a:ext cx="5359400" cy="3349625"/>
          </a:xfrm>
          <a:prstGeom prst="rect">
            <a:avLst/>
          </a:prstGeom>
          <a:noFill/>
          <a:ln w="12700">
            <a:solidFill>
              <a:prstClr val="black"/>
            </a:solidFill>
          </a:ln>
        </p:spPr>
        <p:txBody>
          <a:bodyPr vert="horz" lIns="91438" tIns="45719" rIns="91438" bIns="45719" rtlCol="0" anchor="ctr"/>
          <a:lstStyle/>
          <a:p>
            <a:pPr lvl="0"/>
            <a:endParaRPr lang="en-US" noProof="0"/>
          </a:p>
        </p:txBody>
      </p:sp>
      <p:sp>
        <p:nvSpPr>
          <p:cNvPr id="5" name="מציין מיקום של הערות 4">
            <a:extLst>
              <a:ext uri="{FF2B5EF4-FFF2-40B4-BE49-F238E27FC236}">
                <a16:creationId xmlns:a16="http://schemas.microsoft.com/office/drawing/2014/main" xmlns="" id="{17B99F67-A49F-44FC-846A-129CE95395A3}"/>
              </a:ext>
            </a:extLst>
          </p:cNvPr>
          <p:cNvSpPr>
            <a:spLocks noGrp="1"/>
          </p:cNvSpPr>
          <p:nvPr>
            <p:ph type="body" sz="quarter" idx="3"/>
          </p:nvPr>
        </p:nvSpPr>
        <p:spPr>
          <a:xfrm>
            <a:off x="679450" y="4776788"/>
            <a:ext cx="5438775" cy="3908425"/>
          </a:xfrm>
          <a:prstGeom prst="rect">
            <a:avLst/>
          </a:prstGeom>
        </p:spPr>
        <p:txBody>
          <a:bodyPr vert="horz" wrap="square" lIns="91438" tIns="45719" rIns="91438" bIns="45719" numCol="1" anchor="t" anchorCtr="0" compatLnSpc="1">
            <a:prstTxWarp prst="textNoShape">
              <a:avLst/>
            </a:prstTxWarp>
          </a:bodyPr>
          <a:lstStyle/>
          <a:p>
            <a:pPr lvl="0"/>
            <a:r>
              <a:rPr lang="he-IL" altLang="he-IL" noProof="0"/>
              <a:t>לחץ כדי לערוך סגנונות טקסט של תבנית בסיס</a:t>
            </a:r>
            <a:endParaRPr lang="en-US" altLang="he-IL" noProof="0"/>
          </a:p>
          <a:p>
            <a:pPr lvl="1"/>
            <a:r>
              <a:rPr lang="he-IL" altLang="he-IL" noProof="0"/>
              <a:t>רמה שנייה</a:t>
            </a:r>
            <a:endParaRPr lang="en-US" altLang="he-IL" noProof="0"/>
          </a:p>
          <a:p>
            <a:pPr lvl="2"/>
            <a:r>
              <a:rPr lang="he-IL" altLang="he-IL" noProof="0"/>
              <a:t>רמה שלישית</a:t>
            </a:r>
            <a:endParaRPr lang="en-US" altLang="he-IL" noProof="0"/>
          </a:p>
          <a:p>
            <a:pPr lvl="3"/>
            <a:r>
              <a:rPr lang="he-IL" altLang="he-IL" noProof="0"/>
              <a:t>רמה רביעית</a:t>
            </a:r>
            <a:endParaRPr lang="en-US" altLang="he-IL" noProof="0"/>
          </a:p>
          <a:p>
            <a:pPr lvl="4"/>
            <a:r>
              <a:rPr lang="he-IL" altLang="he-IL" noProof="0"/>
              <a:t>רמה חמישית</a:t>
            </a:r>
            <a:endParaRPr lang="en-US" altLang="he-IL" noProof="0"/>
          </a:p>
        </p:txBody>
      </p:sp>
      <p:sp>
        <p:nvSpPr>
          <p:cNvPr id="6" name="מציין מיקום של כותרת תחתונה 5">
            <a:extLst>
              <a:ext uri="{FF2B5EF4-FFF2-40B4-BE49-F238E27FC236}">
                <a16:creationId xmlns:a16="http://schemas.microsoft.com/office/drawing/2014/main" xmlns="" id="{EDD2C476-7F0B-41F7-885D-CF375B2F09CD}"/>
              </a:ext>
            </a:extLst>
          </p:cNvPr>
          <p:cNvSpPr>
            <a:spLocks noGrp="1"/>
          </p:cNvSpPr>
          <p:nvPr>
            <p:ph type="ftr" sz="quarter" idx="4"/>
          </p:nvPr>
        </p:nvSpPr>
        <p:spPr>
          <a:xfrm>
            <a:off x="0" y="9428163"/>
            <a:ext cx="2946400" cy="498475"/>
          </a:xfrm>
          <a:prstGeom prst="rect">
            <a:avLst/>
          </a:prstGeom>
        </p:spPr>
        <p:txBody>
          <a:bodyPr vert="horz" lIns="91438" tIns="45719" rIns="91438" bIns="45719" rtlCol="0" anchor="b"/>
          <a:lstStyle>
            <a:lvl1pPr algn="l" defTabSz="713214" rtl="0" eaLnBrk="1" fontAlgn="auto" hangingPunct="1">
              <a:spcBef>
                <a:spcPts val="0"/>
              </a:spcBef>
              <a:spcAft>
                <a:spcPts val="0"/>
              </a:spcAft>
              <a:defRPr sz="1200">
                <a:latin typeface="+mn-lt"/>
                <a:cs typeface="+mn-cs"/>
              </a:defRPr>
            </a:lvl1pPr>
          </a:lstStyle>
          <a:p>
            <a:pPr>
              <a:defRPr/>
            </a:pPr>
            <a:endParaRPr lang="en-US"/>
          </a:p>
        </p:txBody>
      </p:sp>
      <p:sp>
        <p:nvSpPr>
          <p:cNvPr id="7" name="מציין מיקום של מספר שקופית 6">
            <a:extLst>
              <a:ext uri="{FF2B5EF4-FFF2-40B4-BE49-F238E27FC236}">
                <a16:creationId xmlns:a16="http://schemas.microsoft.com/office/drawing/2014/main" xmlns="" id="{B6FE1491-4AA6-495C-BBA5-767F706EA1D3}"/>
              </a:ext>
            </a:extLst>
          </p:cNvPr>
          <p:cNvSpPr>
            <a:spLocks noGrp="1"/>
          </p:cNvSpPr>
          <p:nvPr>
            <p:ph type="sldNum" sz="quarter" idx="5"/>
          </p:nvPr>
        </p:nvSpPr>
        <p:spPr>
          <a:xfrm>
            <a:off x="3849688" y="9428163"/>
            <a:ext cx="2946400" cy="498475"/>
          </a:xfrm>
          <a:prstGeom prst="rect">
            <a:avLst/>
          </a:prstGeom>
        </p:spPr>
        <p:txBody>
          <a:bodyPr vert="horz" wrap="square" lIns="91438" tIns="45719" rIns="91438" bIns="45719" numCol="1" anchor="b" anchorCtr="0" compatLnSpc="1">
            <a:prstTxWarp prst="textNoShape">
              <a:avLst/>
            </a:prstTxWarp>
          </a:bodyPr>
          <a:lstStyle>
            <a:lvl1pPr algn="r" rtl="0" eaLnBrk="1" hangingPunct="1">
              <a:defRPr sz="1200">
                <a:latin typeface="Calibri" panose="020F0502020204030204" pitchFamily="34" charset="0"/>
              </a:defRPr>
            </a:lvl1pPr>
          </a:lstStyle>
          <a:p>
            <a:pPr>
              <a:defRPr/>
            </a:pPr>
            <a:fld id="{21926FE5-0781-4BBC-AB0F-C5BBE31D7B10}" type="slidenum">
              <a:rPr lang="en-US" altLang="he-IL"/>
              <a:pPr>
                <a:defRPr/>
              </a:pPr>
              <a:t>‹#›</a:t>
            </a:fld>
            <a:endParaRPr lang="en-US" altLang="he-IL"/>
          </a:p>
        </p:txBody>
      </p:sp>
    </p:spTree>
    <p:extLst>
      <p:ext uri="{BB962C8B-B14F-4D97-AF65-F5344CB8AC3E}">
        <p14:creationId xmlns:p14="http://schemas.microsoft.com/office/powerpoint/2010/main" val="1257163672"/>
      </p:ext>
    </p:extLst>
  </p:cSld>
  <p:clrMap bg1="lt1" tx1="dk1" bg2="lt2" tx2="dk2" accent1="accent1" accent2="accent2" accent3="accent3" accent4="accent4" accent5="accent5" accent6="accent6" hlink="hlink" folHlink="folHlink"/>
  <p:hf hdr="0" ftr="0" dt="0"/>
  <p:notesStyle>
    <a:lvl1pPr algn="l" defTabSz="712788" rtl="0" eaLnBrk="0" fontAlgn="base" hangingPunct="0">
      <a:spcBef>
        <a:spcPct val="30000"/>
      </a:spcBef>
      <a:spcAft>
        <a:spcPct val="0"/>
      </a:spcAft>
      <a:defRPr sz="900" kern="1200">
        <a:solidFill>
          <a:schemeClr val="tx1"/>
        </a:solidFill>
        <a:latin typeface="+mn-lt"/>
        <a:ea typeface="+mn-ea"/>
        <a:cs typeface="Arial" panose="020B0604020202020204" pitchFamily="34" charset="0"/>
      </a:defRPr>
    </a:lvl1pPr>
    <a:lvl2pPr marL="355600" algn="l" defTabSz="712788" rtl="0" eaLnBrk="0" fontAlgn="base" hangingPunct="0">
      <a:spcBef>
        <a:spcPct val="30000"/>
      </a:spcBef>
      <a:spcAft>
        <a:spcPct val="0"/>
      </a:spcAft>
      <a:defRPr sz="900" kern="1200">
        <a:solidFill>
          <a:schemeClr val="tx1"/>
        </a:solidFill>
        <a:latin typeface="+mn-lt"/>
        <a:ea typeface="+mn-ea"/>
        <a:cs typeface="Arial" panose="020B0604020202020204" pitchFamily="34" charset="0"/>
      </a:defRPr>
    </a:lvl2pPr>
    <a:lvl3pPr marL="712788" algn="l" defTabSz="712788" rtl="0" eaLnBrk="0" fontAlgn="base" hangingPunct="0">
      <a:spcBef>
        <a:spcPct val="30000"/>
      </a:spcBef>
      <a:spcAft>
        <a:spcPct val="0"/>
      </a:spcAft>
      <a:defRPr sz="900" kern="1200">
        <a:solidFill>
          <a:schemeClr val="tx1"/>
        </a:solidFill>
        <a:latin typeface="+mn-lt"/>
        <a:ea typeface="+mn-ea"/>
        <a:cs typeface="Arial" panose="020B0604020202020204" pitchFamily="34" charset="0"/>
      </a:defRPr>
    </a:lvl3pPr>
    <a:lvl4pPr marL="1068388" algn="l" defTabSz="712788" rtl="0" eaLnBrk="0" fontAlgn="base" hangingPunct="0">
      <a:spcBef>
        <a:spcPct val="30000"/>
      </a:spcBef>
      <a:spcAft>
        <a:spcPct val="0"/>
      </a:spcAft>
      <a:defRPr sz="900" kern="1200">
        <a:solidFill>
          <a:schemeClr val="tx1"/>
        </a:solidFill>
        <a:latin typeface="+mn-lt"/>
        <a:ea typeface="+mn-ea"/>
        <a:cs typeface="Arial" panose="020B0604020202020204" pitchFamily="34" charset="0"/>
      </a:defRPr>
    </a:lvl4pPr>
    <a:lvl5pPr marL="1425575" algn="l" defTabSz="712788" rtl="0" eaLnBrk="0" fontAlgn="base" hangingPunct="0">
      <a:spcBef>
        <a:spcPct val="30000"/>
      </a:spcBef>
      <a:spcAft>
        <a:spcPct val="0"/>
      </a:spcAft>
      <a:defRPr sz="900" kern="1200">
        <a:solidFill>
          <a:schemeClr val="tx1"/>
        </a:solidFill>
        <a:latin typeface="+mn-lt"/>
        <a:ea typeface="+mn-ea"/>
        <a:cs typeface="Arial" panose="020B0604020202020204" pitchFamily="34" charset="0"/>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1</a:t>
            </a:fld>
            <a:endParaRPr lang="en-US" altLang="he-IL" sz="1200">
              <a:cs typeface="David" panose="020E0502060401010101" pitchFamily="34" charset="-79"/>
            </a:endParaRPr>
          </a:p>
        </p:txBody>
      </p:sp>
    </p:spTree>
    <p:extLst>
      <p:ext uri="{BB962C8B-B14F-4D97-AF65-F5344CB8AC3E}">
        <p14:creationId xmlns:p14="http://schemas.microsoft.com/office/powerpoint/2010/main" val="1223304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19F73C61-27A5-4D4E-AE63-B17197A01A08}" type="slidenum">
              <a:rPr lang="en-US" smtClean="0"/>
              <a:pPr/>
              <a:t>26</a:t>
            </a:fld>
            <a:endParaRPr lang="en-US"/>
          </a:p>
        </p:txBody>
      </p:sp>
    </p:spTree>
    <p:extLst>
      <p:ext uri="{BB962C8B-B14F-4D97-AF65-F5344CB8AC3E}">
        <p14:creationId xmlns:p14="http://schemas.microsoft.com/office/powerpoint/2010/main" val="276577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30</a:t>
            </a:fld>
            <a:endParaRPr lang="en-US" altLang="he-IL" sz="1200">
              <a:cs typeface="David" panose="020E0502060401010101" pitchFamily="34" charset="-79"/>
            </a:endParaRPr>
          </a:p>
        </p:txBody>
      </p:sp>
    </p:spTree>
    <p:extLst>
      <p:ext uri="{BB962C8B-B14F-4D97-AF65-F5344CB8AC3E}">
        <p14:creationId xmlns:p14="http://schemas.microsoft.com/office/powerpoint/2010/main" val="2047643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pPr>
              <a:defRPr/>
            </a:pPr>
            <a:fld id="{21926FE5-0781-4BBC-AB0F-C5BBE31D7B10}" type="slidenum">
              <a:rPr lang="en-US" altLang="he-IL" smtClean="0"/>
              <a:pPr>
                <a:defRPr/>
              </a:pPr>
              <a:t>34</a:t>
            </a:fld>
            <a:endParaRPr lang="en-US" altLang="he-IL"/>
          </a:p>
        </p:txBody>
      </p:sp>
    </p:spTree>
    <p:extLst>
      <p:ext uri="{BB962C8B-B14F-4D97-AF65-F5344CB8AC3E}">
        <p14:creationId xmlns:p14="http://schemas.microsoft.com/office/powerpoint/2010/main" val="1508864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pPr>
              <a:defRPr/>
            </a:pPr>
            <a:fld id="{21926FE5-0781-4BBC-AB0F-C5BBE31D7B10}" type="slidenum">
              <a:rPr lang="en-US" altLang="he-IL" smtClean="0">
                <a:solidFill>
                  <a:prstClr val="black"/>
                </a:solidFill>
              </a:rPr>
              <a:pPr>
                <a:defRPr/>
              </a:pPr>
              <a:t>35</a:t>
            </a:fld>
            <a:endParaRPr lang="en-US" altLang="he-IL">
              <a:solidFill>
                <a:prstClr val="black"/>
              </a:solidFill>
            </a:endParaRPr>
          </a:p>
        </p:txBody>
      </p:sp>
    </p:spTree>
    <p:extLst>
      <p:ext uri="{BB962C8B-B14F-4D97-AF65-F5344CB8AC3E}">
        <p14:creationId xmlns:p14="http://schemas.microsoft.com/office/powerpoint/2010/main" val="2192359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38</a:t>
            </a:fld>
            <a:endParaRPr lang="en-US" altLang="he-IL" sz="1200">
              <a:cs typeface="David" panose="020E0502060401010101" pitchFamily="34" charset="-79"/>
            </a:endParaRPr>
          </a:p>
        </p:txBody>
      </p:sp>
    </p:spTree>
    <p:extLst>
      <p:ext uri="{BB962C8B-B14F-4D97-AF65-F5344CB8AC3E}">
        <p14:creationId xmlns:p14="http://schemas.microsoft.com/office/powerpoint/2010/main" val="3067262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43</a:t>
            </a:fld>
            <a:endParaRPr lang="en-US" altLang="he-IL" sz="1200">
              <a:cs typeface="David" panose="020E0502060401010101" pitchFamily="34" charset="-79"/>
            </a:endParaRPr>
          </a:p>
        </p:txBody>
      </p:sp>
    </p:spTree>
    <p:extLst>
      <p:ext uri="{BB962C8B-B14F-4D97-AF65-F5344CB8AC3E}">
        <p14:creationId xmlns:p14="http://schemas.microsoft.com/office/powerpoint/2010/main" val="1398803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x-none" dirty="0"/>
          </a:p>
        </p:txBody>
      </p:sp>
      <p:sp>
        <p:nvSpPr>
          <p:cNvPr id="4" name="מציין מיקום של מספר שקופית 3"/>
          <p:cNvSpPr>
            <a:spLocks noGrp="1"/>
          </p:cNvSpPr>
          <p:nvPr>
            <p:ph type="sldNum" sz="quarter" idx="10"/>
          </p:nvPr>
        </p:nvSpPr>
        <p:spPr/>
        <p:txBody>
          <a:bodyPr/>
          <a:lstStyle/>
          <a:p>
            <a:pPr>
              <a:defRPr/>
            </a:pPr>
            <a:fld id="{21926FE5-0781-4BBC-AB0F-C5BBE31D7B10}" type="slidenum">
              <a:rPr lang="en-US" altLang="he-IL" smtClean="0"/>
              <a:pPr>
                <a:defRPr/>
              </a:pPr>
              <a:t>54</a:t>
            </a:fld>
            <a:endParaRPr lang="en-US" altLang="he-IL"/>
          </a:p>
        </p:txBody>
      </p:sp>
    </p:spTree>
    <p:extLst>
      <p:ext uri="{BB962C8B-B14F-4D97-AF65-F5344CB8AC3E}">
        <p14:creationId xmlns:p14="http://schemas.microsoft.com/office/powerpoint/2010/main" val="200814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4</a:t>
            </a:fld>
            <a:endParaRPr lang="en-US" altLang="he-IL" sz="1200">
              <a:cs typeface="David" panose="020E0502060401010101" pitchFamily="34" charset="-79"/>
            </a:endParaRPr>
          </a:p>
        </p:txBody>
      </p:sp>
    </p:spTree>
    <p:extLst>
      <p:ext uri="{BB962C8B-B14F-4D97-AF65-F5344CB8AC3E}">
        <p14:creationId xmlns:p14="http://schemas.microsoft.com/office/powerpoint/2010/main" val="643831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מציין מיקום של תמונת שקופית 1">
            <a:extLst>
              <a:ext uri="{FF2B5EF4-FFF2-40B4-BE49-F238E27FC236}">
                <a16:creationId xmlns:a16="http://schemas.microsoft.com/office/drawing/2014/main" xmlns="" id="{C695F1FC-1401-4040-A2A4-36CDFCFA1C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מציין מיקום של הערות 2">
            <a:extLst>
              <a:ext uri="{FF2B5EF4-FFF2-40B4-BE49-F238E27FC236}">
                <a16:creationId xmlns:a16="http://schemas.microsoft.com/office/drawing/2014/main" xmlns="" id="{0D6A6DCE-64B0-4D81-9951-4075B5C057FC}"/>
              </a:ext>
            </a:extLst>
          </p:cNvPr>
          <p:cNvSpPr>
            <a:spLocks noGrp="1"/>
          </p:cNvSpPr>
          <p:nvPr>
            <p:ph type="body" idx="1"/>
          </p:nvPr>
        </p:nvSpPr>
        <p:spPr/>
        <p:txBody>
          <a:bodyPr rtlCol="0"/>
          <a:lstStyle/>
          <a:p>
            <a:pPr defTabSz="713214" eaLnBrk="1" fontAlgn="auto" hangingPunct="1">
              <a:spcBef>
                <a:spcPts val="0"/>
              </a:spcBef>
              <a:spcAft>
                <a:spcPts val="0"/>
              </a:spcAft>
              <a:defRPr/>
            </a:pPr>
            <a:endParaRPr lang="en-US">
              <a:cs typeface="+mn-cs"/>
            </a:endParaRPr>
          </a:p>
        </p:txBody>
      </p:sp>
      <p:sp>
        <p:nvSpPr>
          <p:cNvPr id="16388" name="מציין מיקום של מספר שקופית 3">
            <a:extLst>
              <a:ext uri="{FF2B5EF4-FFF2-40B4-BE49-F238E27FC236}">
                <a16:creationId xmlns:a16="http://schemas.microsoft.com/office/drawing/2014/main" xmlns="" id="{74339AE4-F21C-49DF-901D-6F4F6BBD42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900">
                <a:solidFill>
                  <a:schemeClr val="tx1"/>
                </a:solidFill>
                <a:latin typeface="Calibri" panose="020F0502020204030204" pitchFamily="34" charset="0"/>
                <a:cs typeface="Arial" panose="020B0604020202020204" pitchFamily="34" charset="0"/>
              </a:defRPr>
            </a:lvl1pPr>
            <a:lvl2pPr marL="741363" indent="-284163">
              <a:spcBef>
                <a:spcPct val="30000"/>
              </a:spcBef>
              <a:defRPr sz="900">
                <a:solidFill>
                  <a:schemeClr val="tx1"/>
                </a:solidFill>
                <a:latin typeface="Calibri" panose="020F0502020204030204" pitchFamily="34" charset="0"/>
                <a:cs typeface="Arial" panose="020B0604020202020204" pitchFamily="34" charset="0"/>
              </a:defRPr>
            </a:lvl2pPr>
            <a:lvl3pPr marL="1141413" indent="-227013">
              <a:spcBef>
                <a:spcPct val="30000"/>
              </a:spcBef>
              <a:defRPr sz="900">
                <a:solidFill>
                  <a:schemeClr val="tx1"/>
                </a:solidFill>
                <a:latin typeface="Calibri" panose="020F0502020204030204" pitchFamily="34" charset="0"/>
                <a:cs typeface="Arial" panose="020B0604020202020204" pitchFamily="34" charset="0"/>
              </a:defRPr>
            </a:lvl3pPr>
            <a:lvl4pPr marL="1598613" indent="-227013">
              <a:spcBef>
                <a:spcPct val="30000"/>
              </a:spcBef>
              <a:defRPr sz="900">
                <a:solidFill>
                  <a:schemeClr val="tx1"/>
                </a:solidFill>
                <a:latin typeface="Calibri" panose="020F0502020204030204" pitchFamily="34" charset="0"/>
                <a:cs typeface="Arial" panose="020B0604020202020204" pitchFamily="34" charset="0"/>
              </a:defRPr>
            </a:lvl4pPr>
            <a:lvl5pPr marL="2055813" indent="-227013">
              <a:spcBef>
                <a:spcPct val="30000"/>
              </a:spcBef>
              <a:defRPr sz="900">
                <a:solidFill>
                  <a:schemeClr val="tx1"/>
                </a:solidFill>
                <a:latin typeface="Calibri" panose="020F0502020204030204" pitchFamily="34" charset="0"/>
                <a:cs typeface="Arial" panose="020B0604020202020204" pitchFamily="34" charset="0"/>
              </a:defRPr>
            </a:lvl5pPr>
            <a:lvl6pPr marL="25130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6pPr>
            <a:lvl7pPr marL="29702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7pPr>
            <a:lvl8pPr marL="34274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8pPr>
            <a:lvl9pPr marL="3884613" indent="-227013" algn="l" defTabSz="712788" rtl="0" eaLnBrk="0" fontAlgn="base" hangingPunct="0">
              <a:spcBef>
                <a:spcPct val="30000"/>
              </a:spcBef>
              <a:spcAft>
                <a:spcPct val="0"/>
              </a:spcAft>
              <a:defRPr sz="900">
                <a:solidFill>
                  <a:schemeClr val="tx1"/>
                </a:solidFill>
                <a:latin typeface="Calibri" panose="020F0502020204030204" pitchFamily="34" charset="0"/>
                <a:cs typeface="Arial" panose="020B0604020202020204" pitchFamily="34" charset="0"/>
              </a:defRPr>
            </a:lvl9pPr>
          </a:lstStyle>
          <a:p>
            <a:pPr>
              <a:spcBef>
                <a:spcPct val="0"/>
              </a:spcBef>
            </a:pPr>
            <a:fld id="{0EDE123B-1FB6-4EC5-8591-B3F12217F9D1}" type="slidenum">
              <a:rPr lang="en-US" altLang="he-IL" sz="1200" smtClean="0">
                <a:cs typeface="David" panose="020E0502060401010101" pitchFamily="34" charset="-79"/>
              </a:rPr>
              <a:pPr>
                <a:spcBef>
                  <a:spcPct val="0"/>
                </a:spcBef>
              </a:pPr>
              <a:t>7</a:t>
            </a:fld>
            <a:endParaRPr lang="en-US" altLang="he-IL" sz="1200">
              <a:cs typeface="David" panose="020E0502060401010101" pitchFamily="34" charset="-79"/>
            </a:endParaRPr>
          </a:p>
        </p:txBody>
      </p:sp>
    </p:spTree>
    <p:extLst>
      <p:ext uri="{BB962C8B-B14F-4D97-AF65-F5344CB8AC3E}">
        <p14:creationId xmlns:p14="http://schemas.microsoft.com/office/powerpoint/2010/main" val="217615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a:p>
        </p:txBody>
      </p:sp>
      <p:sp>
        <p:nvSpPr>
          <p:cNvPr id="4" name="מציין מיקום של מספר שקופית 3"/>
          <p:cNvSpPr>
            <a:spLocks noGrp="1"/>
          </p:cNvSpPr>
          <p:nvPr>
            <p:ph type="sldNum" sz="quarter" idx="5"/>
          </p:nvPr>
        </p:nvSpPr>
        <p:spPr/>
        <p:txBody>
          <a:bodyPr/>
          <a:lstStyle/>
          <a:p>
            <a:pPr>
              <a:defRPr/>
            </a:pPr>
            <a:fld id="{21926FE5-0781-4BBC-AB0F-C5BBE31D7B10}" type="slidenum">
              <a:rPr lang="en-US" altLang="he-IL" smtClean="0"/>
              <a:pPr>
                <a:defRPr/>
              </a:pPr>
              <a:t>9</a:t>
            </a:fld>
            <a:endParaRPr lang="en-US" altLang="he-IL"/>
          </a:p>
        </p:txBody>
      </p:sp>
    </p:spTree>
    <p:extLst>
      <p:ext uri="{BB962C8B-B14F-4D97-AF65-F5344CB8AC3E}">
        <p14:creationId xmlns:p14="http://schemas.microsoft.com/office/powerpoint/2010/main" val="512883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19F73C61-27A5-4D4E-AE63-B17197A01A08}" type="slidenum">
              <a:rPr lang="en-US" smtClean="0"/>
              <a:pPr/>
              <a:t>13</a:t>
            </a:fld>
            <a:endParaRPr lang="en-US"/>
          </a:p>
        </p:txBody>
      </p:sp>
    </p:spTree>
    <p:extLst>
      <p:ext uri="{BB962C8B-B14F-4D97-AF65-F5344CB8AC3E}">
        <p14:creationId xmlns:p14="http://schemas.microsoft.com/office/powerpoint/2010/main" val="78182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5"/>
          </p:nvPr>
        </p:nvSpPr>
        <p:spPr/>
        <p:txBody>
          <a:bodyPr/>
          <a:lstStyle/>
          <a:p>
            <a:fld id="{19F73C61-27A5-4D4E-AE63-B17197A01A08}" type="slidenum">
              <a:rPr lang="en-US" smtClean="0"/>
              <a:pPr/>
              <a:t>20</a:t>
            </a:fld>
            <a:endParaRPr lang="en-US"/>
          </a:p>
        </p:txBody>
      </p:sp>
    </p:spTree>
    <p:extLst>
      <p:ext uri="{BB962C8B-B14F-4D97-AF65-F5344CB8AC3E}">
        <p14:creationId xmlns:p14="http://schemas.microsoft.com/office/powerpoint/2010/main" val="2294496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5"/>
          </p:nvPr>
        </p:nvSpPr>
        <p:spPr/>
        <p:txBody>
          <a:bodyPr/>
          <a:lstStyle/>
          <a:p>
            <a:fld id="{19F73C61-27A5-4D4E-AE63-B17197A01A08}" type="slidenum">
              <a:rPr lang="en-US" smtClean="0"/>
              <a:pPr/>
              <a:t>21</a:t>
            </a:fld>
            <a:endParaRPr lang="en-US"/>
          </a:p>
        </p:txBody>
      </p:sp>
    </p:spTree>
    <p:extLst>
      <p:ext uri="{BB962C8B-B14F-4D97-AF65-F5344CB8AC3E}">
        <p14:creationId xmlns:p14="http://schemas.microsoft.com/office/powerpoint/2010/main" val="2355894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19F73C61-27A5-4D4E-AE63-B17197A01A08}" type="slidenum">
              <a:rPr lang="en-US" smtClean="0"/>
              <a:pPr/>
              <a:t>24</a:t>
            </a:fld>
            <a:endParaRPr lang="en-US"/>
          </a:p>
        </p:txBody>
      </p:sp>
    </p:spTree>
    <p:extLst>
      <p:ext uri="{BB962C8B-B14F-4D97-AF65-F5344CB8AC3E}">
        <p14:creationId xmlns:p14="http://schemas.microsoft.com/office/powerpoint/2010/main" val="4258609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19F73C61-27A5-4D4E-AE63-B17197A01A08}" type="slidenum">
              <a:rPr lang="en-US" smtClean="0"/>
              <a:pPr/>
              <a:t>25</a:t>
            </a:fld>
            <a:endParaRPr lang="en-US"/>
          </a:p>
        </p:txBody>
      </p:sp>
    </p:spTree>
    <p:extLst>
      <p:ext uri="{BB962C8B-B14F-4D97-AF65-F5344CB8AC3E}">
        <p14:creationId xmlns:p14="http://schemas.microsoft.com/office/powerpoint/2010/main" val="42284379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שקופית כותרת">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815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xmlns="" id="{F57A8432-BD32-4F79-BD25-B449AC65A18E}"/>
              </a:ext>
            </a:extLst>
          </p:cNvPr>
          <p:cNvSpPr>
            <a:spLocks noGrp="1"/>
          </p:cNvSpPr>
          <p:nvPr>
            <p:ph type="dt" sz="half" idx="10"/>
          </p:nvPr>
        </p:nvSpPr>
        <p:spPr/>
        <p:txBody>
          <a:bodyPr/>
          <a:lstStyle>
            <a:lvl1pPr>
              <a:defRPr/>
            </a:lvl1pPr>
          </a:lstStyle>
          <a:p>
            <a:pPr>
              <a:defRPr/>
            </a:pPr>
            <a:endParaRPr lang="he-IL"/>
          </a:p>
        </p:txBody>
      </p:sp>
      <p:sp>
        <p:nvSpPr>
          <p:cNvPr id="5" name="מציין מיקום של כותרת תחתונה 4">
            <a:extLst>
              <a:ext uri="{FF2B5EF4-FFF2-40B4-BE49-F238E27FC236}">
                <a16:creationId xmlns:a16="http://schemas.microsoft.com/office/drawing/2014/main" xmlns="" id="{24620CB5-12D9-4570-9627-2BE38DBB331D}"/>
              </a:ext>
            </a:extLst>
          </p:cNvPr>
          <p:cNvSpPr>
            <a:spLocks noGrp="1"/>
          </p:cNvSpPr>
          <p:nvPr>
            <p:ph type="ftr" sz="quarter" idx="11"/>
          </p:nvPr>
        </p:nvSpPr>
        <p:spPr/>
        <p:txBody>
          <a:bodyPr/>
          <a:lstStyle>
            <a:lvl1pPr>
              <a:defRPr/>
            </a:lvl1pPr>
          </a:lstStyle>
          <a:p>
            <a:pPr>
              <a:defRPr/>
            </a:pPr>
            <a:endParaRPr lang="he-IL"/>
          </a:p>
        </p:txBody>
      </p:sp>
      <p:sp>
        <p:nvSpPr>
          <p:cNvPr id="6" name="מציין מיקום של מספר שקופית 5">
            <a:extLst>
              <a:ext uri="{FF2B5EF4-FFF2-40B4-BE49-F238E27FC236}">
                <a16:creationId xmlns:a16="http://schemas.microsoft.com/office/drawing/2014/main" xmlns="" id="{A9AE026F-6C85-44B8-A6B6-2D91C4333B89}"/>
              </a:ext>
            </a:extLst>
          </p:cNvPr>
          <p:cNvSpPr>
            <a:spLocks noGrp="1"/>
          </p:cNvSpPr>
          <p:nvPr>
            <p:ph type="sldNum" sz="quarter" idx="12"/>
          </p:nvPr>
        </p:nvSpPr>
        <p:spPr/>
        <p:txBody>
          <a:bodyPr/>
          <a:lstStyle>
            <a:lvl1pPr>
              <a:defRPr/>
            </a:lvl1pPr>
          </a:lstStyle>
          <a:p>
            <a:pPr>
              <a:defRPr/>
            </a:pPr>
            <a:fld id="{F086FF4B-1EDC-41F9-8CB7-D519B1C6A7D2}" type="slidenum">
              <a:rPr lang="he-IL" altLang="he-IL"/>
              <a:pPr>
                <a:defRPr/>
              </a:pPr>
              <a:t>‹#›</a:t>
            </a:fld>
            <a:endParaRPr lang="he-IL" altLang="he-IL"/>
          </a:p>
        </p:txBody>
      </p:sp>
    </p:spTree>
    <p:extLst>
      <p:ext uri="{BB962C8B-B14F-4D97-AF65-F5344CB8AC3E}">
        <p14:creationId xmlns:p14="http://schemas.microsoft.com/office/powerpoint/2010/main" val="3261404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שקופית כותרת">
    <p:spTree>
      <p:nvGrpSpPr>
        <p:cNvPr id="1" name=""/>
        <p:cNvGrpSpPr/>
        <p:nvPr/>
      </p:nvGrpSpPr>
      <p:grpSpPr>
        <a:xfrm>
          <a:off x="0" y="0"/>
          <a:ext cx="0" cy="0"/>
          <a:chOff x="0" y="0"/>
          <a:chExt cx="0" cy="0"/>
        </a:xfrm>
      </p:grpSpPr>
      <p:pic>
        <p:nvPicPr>
          <p:cNvPr id="2" name="תמונה 6">
            <a:extLst>
              <a:ext uri="{FF2B5EF4-FFF2-40B4-BE49-F238E27FC236}">
                <a16:creationId xmlns:a16="http://schemas.microsoft.com/office/drawing/2014/main" xmlns="" id="{D0B611BE-4113-4097-B085-CE85EA9145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376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8569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כותרת ותוכן">
    <p:spTree>
      <p:nvGrpSpPr>
        <p:cNvPr id="1" name=""/>
        <p:cNvGrpSpPr/>
        <p:nvPr/>
      </p:nvGrpSpPr>
      <p:grpSpPr>
        <a:xfrm>
          <a:off x="0" y="0"/>
          <a:ext cx="0" cy="0"/>
          <a:chOff x="0" y="0"/>
          <a:chExt cx="0" cy="0"/>
        </a:xfrm>
      </p:grpSpPr>
      <p:pic>
        <p:nvPicPr>
          <p:cNvPr id="2" name="תמונה 6">
            <a:extLst>
              <a:ext uri="{FF2B5EF4-FFF2-40B4-BE49-F238E27FC236}">
                <a16:creationId xmlns:a16="http://schemas.microsoft.com/office/drawing/2014/main" xmlns="" id="{0EE23A3D-AAD7-4367-9FB9-CD8F7C812F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a:extLst>
              <a:ext uri="{FF2B5EF4-FFF2-40B4-BE49-F238E27FC236}">
                <a16:creationId xmlns:a16="http://schemas.microsoft.com/office/drawing/2014/main" xmlns="" id="{50711E9D-9B25-4BD7-A950-9FE0419862A2}"/>
              </a:ext>
            </a:extLst>
          </p:cNvPr>
          <p:cNvSpPr>
            <a:spLocks noGrp="1"/>
          </p:cNvSpPr>
          <p:nvPr>
            <p:ph type="sldNum" sz="quarter" idx="10"/>
          </p:nvPr>
        </p:nvSpPr>
        <p:spPr>
          <a:xfrm>
            <a:off x="3657600" y="5410200"/>
            <a:ext cx="2057400" cy="304800"/>
          </a:xfrm>
        </p:spPr>
        <p:txBody>
          <a:bodyPr/>
          <a:lstStyle>
            <a:lvl1pPr algn="ctr">
              <a:defRPr>
                <a:solidFill>
                  <a:schemeClr val="bg1">
                    <a:lumMod val="65000"/>
                  </a:schemeClr>
                </a:solidFill>
              </a:defRPr>
            </a:lvl1pPr>
          </a:lstStyle>
          <a:p>
            <a:pPr>
              <a:defRPr/>
            </a:pPr>
            <a:fld id="{2277C9D5-FE9F-4C54-9FD0-69BFA22E3F28}" type="slidenum">
              <a:rPr lang="en-US"/>
              <a:pPr>
                <a:defRPr/>
              </a:pPr>
              <a:t>‹#›</a:t>
            </a:fld>
            <a:endParaRPr lang="en-US"/>
          </a:p>
        </p:txBody>
      </p:sp>
    </p:spTree>
    <p:extLst>
      <p:ext uri="{BB962C8B-B14F-4D97-AF65-F5344CB8AC3E}">
        <p14:creationId xmlns:p14="http://schemas.microsoft.com/office/powerpoint/2010/main" val="2886734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השוואה">
    <p:spTree>
      <p:nvGrpSpPr>
        <p:cNvPr id="1" name=""/>
        <p:cNvGrpSpPr/>
        <p:nvPr/>
      </p:nvGrpSpPr>
      <p:grpSpPr>
        <a:xfrm>
          <a:off x="0" y="0"/>
          <a:ext cx="0" cy="0"/>
          <a:chOff x="0" y="0"/>
          <a:chExt cx="0" cy="0"/>
        </a:xfrm>
      </p:grpSpPr>
      <p:pic>
        <p:nvPicPr>
          <p:cNvPr id="2" name="תמונה 6">
            <a:extLst>
              <a:ext uri="{FF2B5EF4-FFF2-40B4-BE49-F238E27FC236}">
                <a16:creationId xmlns:a16="http://schemas.microsoft.com/office/drawing/2014/main" xmlns="" id="{31C26C6A-3506-4BAB-886B-D6CB6402428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376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8812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כותרת בלבד">
    <p:spTree>
      <p:nvGrpSpPr>
        <p:cNvPr id="1" name=""/>
        <p:cNvGrpSpPr/>
        <p:nvPr/>
      </p:nvGrpSpPr>
      <p:grpSpPr>
        <a:xfrm>
          <a:off x="0" y="0"/>
          <a:ext cx="0" cy="0"/>
          <a:chOff x="0" y="0"/>
          <a:chExt cx="0" cy="0"/>
        </a:xfrm>
      </p:grpSpPr>
      <p:pic>
        <p:nvPicPr>
          <p:cNvPr id="2" name="תמונה 6">
            <a:extLst>
              <a:ext uri="{FF2B5EF4-FFF2-40B4-BE49-F238E27FC236}">
                <a16:creationId xmlns:a16="http://schemas.microsoft.com/office/drawing/2014/main" xmlns="" id="{F3561582-F0E4-4784-A94C-32B50CBD9FC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6271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pic>
        <p:nvPicPr>
          <p:cNvPr id="2" name="תמונה 6">
            <a:extLst>
              <a:ext uri="{FF2B5EF4-FFF2-40B4-BE49-F238E27FC236}">
                <a16:creationId xmlns:a16="http://schemas.microsoft.com/office/drawing/2014/main" xmlns="" id="{D441A06F-FDA4-4BE0-8D91-F8133A2354F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מציין מיקום של מספר שקופית 5">
            <a:extLst>
              <a:ext uri="{FF2B5EF4-FFF2-40B4-BE49-F238E27FC236}">
                <a16:creationId xmlns:a16="http://schemas.microsoft.com/office/drawing/2014/main" xmlns="" id="{4E3B1845-E515-4D42-85EA-F9D06689CF71}"/>
              </a:ext>
            </a:extLst>
          </p:cNvPr>
          <p:cNvSpPr>
            <a:spLocks noGrp="1"/>
          </p:cNvSpPr>
          <p:nvPr>
            <p:ph type="sldNum" sz="quarter" idx="12"/>
          </p:nvPr>
        </p:nvSpPr>
        <p:spPr>
          <a:xfrm>
            <a:off x="3652405" y="5411788"/>
            <a:ext cx="2057400" cy="303212"/>
          </a:xfrm>
        </p:spPr>
        <p:txBody>
          <a:bodyPr/>
          <a:lstStyle>
            <a:lvl1pPr algn="ctr">
              <a:defRPr sz="1400"/>
            </a:lvl1pPr>
          </a:lstStyle>
          <a:p>
            <a:pPr>
              <a:defRPr/>
            </a:pPr>
            <a:fld id="{E0623974-DA22-41E3-94D8-AE20484E68A4}" type="slidenum">
              <a:rPr lang="en-US" smtClean="0"/>
              <a:pPr>
                <a:defRPr/>
              </a:pPr>
              <a:t>‹#›</a:t>
            </a:fld>
            <a:endParaRPr lang="en-US"/>
          </a:p>
        </p:txBody>
      </p:sp>
    </p:spTree>
    <p:extLst>
      <p:ext uri="{BB962C8B-B14F-4D97-AF65-F5344CB8AC3E}">
        <p14:creationId xmlns:p14="http://schemas.microsoft.com/office/powerpoint/2010/main" val="1939865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he-IL"/>
              <a:t>לחץ כדי לערוך סגנון כותרת של תבנית בסיס</a:t>
            </a:r>
            <a:endParaRPr lang="en-US"/>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a:t>לחץ כדי לערוך סגנונות טקסט של תבנית בסיס</a:t>
            </a:r>
          </a:p>
        </p:txBody>
      </p:sp>
      <p:sp>
        <p:nvSpPr>
          <p:cNvPr id="5" name="Date Placeholder 3">
            <a:extLst>
              <a:ext uri="{FF2B5EF4-FFF2-40B4-BE49-F238E27FC236}">
                <a16:creationId xmlns:a16="http://schemas.microsoft.com/office/drawing/2014/main" xmlns="" id="{1DBEA00D-A2C5-4BD8-972B-5A015AC7FE9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xmlns="" id="{7DA415C4-56A5-404C-B506-131D48FEED2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355B4D26-B0E8-4B8C-89E8-98411F2F608B}"/>
              </a:ext>
            </a:extLst>
          </p:cNvPr>
          <p:cNvSpPr>
            <a:spLocks noGrp="1"/>
          </p:cNvSpPr>
          <p:nvPr>
            <p:ph type="sldNum" sz="quarter" idx="12"/>
          </p:nvPr>
        </p:nvSpPr>
        <p:spPr/>
        <p:txBody>
          <a:bodyPr/>
          <a:lstStyle>
            <a:lvl1pPr>
              <a:defRPr/>
            </a:lvl1pPr>
          </a:lstStyle>
          <a:p>
            <a:pPr>
              <a:defRPr/>
            </a:pPr>
            <a:fld id="{819FE419-0FEB-4602-A55B-C182BC94A59E}" type="slidenum">
              <a:rPr lang="en-US"/>
              <a:pPr>
                <a:defRPr/>
              </a:pPr>
              <a:t>‹#›</a:t>
            </a:fld>
            <a:endParaRPr lang="en-US"/>
          </a:p>
        </p:txBody>
      </p:sp>
    </p:spTree>
    <p:extLst>
      <p:ext uri="{BB962C8B-B14F-4D97-AF65-F5344CB8AC3E}">
        <p14:creationId xmlns:p14="http://schemas.microsoft.com/office/powerpoint/2010/main" val="1677842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he-IL"/>
              <a:t>לחץ כדי לערוך סגנון כותרת של תבנית בסיס</a:t>
            </a:r>
            <a:endParaRPr lang="en-US"/>
          </a:p>
        </p:txBody>
      </p:sp>
      <p:sp>
        <p:nvSpPr>
          <p:cNvPr id="3" name="Picture Placeholder 2"/>
          <p:cNvSpPr>
            <a:spLocks noGrp="1" noChangeAspect="1"/>
          </p:cNvSpPr>
          <p:nvPr>
            <p:ph type="pic" idx="1"/>
          </p:nvPr>
        </p:nvSpPr>
        <p:spPr>
          <a:xfrm>
            <a:off x="3887391" y="822855"/>
            <a:ext cx="4629150" cy="4061354"/>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he-IL" noProof="0"/>
              <a:t>לחץ על הסמל כדי להוסיף תמונה</a:t>
            </a:r>
            <a:endParaRPr lang="en-US" noProof="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a:t>לחץ כדי לערוך סגנונות טקסט של תבנית בסיס</a:t>
            </a:r>
          </a:p>
        </p:txBody>
      </p:sp>
      <p:sp>
        <p:nvSpPr>
          <p:cNvPr id="5" name="Date Placeholder 3">
            <a:extLst>
              <a:ext uri="{FF2B5EF4-FFF2-40B4-BE49-F238E27FC236}">
                <a16:creationId xmlns:a16="http://schemas.microsoft.com/office/drawing/2014/main" xmlns="" id="{7E3D406E-4217-44C3-AFB5-14D1264DBCEB}"/>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xmlns="" id="{EC38D426-8EBC-44B0-863B-745147B6CCC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38ADF008-6E20-4C4A-ADE6-3C0AAC68A90A}"/>
              </a:ext>
            </a:extLst>
          </p:cNvPr>
          <p:cNvSpPr>
            <a:spLocks noGrp="1"/>
          </p:cNvSpPr>
          <p:nvPr>
            <p:ph type="sldNum" sz="quarter" idx="12"/>
          </p:nvPr>
        </p:nvSpPr>
        <p:spPr/>
        <p:txBody>
          <a:bodyPr/>
          <a:lstStyle>
            <a:lvl1pPr>
              <a:defRPr/>
            </a:lvl1pPr>
          </a:lstStyle>
          <a:p>
            <a:pPr>
              <a:defRPr/>
            </a:pPr>
            <a:fld id="{86B951A4-C523-4A7F-8E0E-100452E1A3E6}" type="slidenum">
              <a:rPr lang="en-US"/>
              <a:pPr>
                <a:defRPr/>
              </a:pPr>
              <a:t>‹#›</a:t>
            </a:fld>
            <a:endParaRPr lang="en-US"/>
          </a:p>
        </p:txBody>
      </p:sp>
    </p:spTree>
    <p:extLst>
      <p:ext uri="{BB962C8B-B14F-4D97-AF65-F5344CB8AC3E}">
        <p14:creationId xmlns:p14="http://schemas.microsoft.com/office/powerpoint/2010/main" val="7993551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Date Placeholder 3">
            <a:extLst>
              <a:ext uri="{FF2B5EF4-FFF2-40B4-BE49-F238E27FC236}">
                <a16:creationId xmlns:a16="http://schemas.microsoft.com/office/drawing/2014/main" xmlns="" id="{AED25C69-A7A5-41E3-B023-6C8E296C33A8}"/>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xmlns="" id="{8CA58DF5-D173-42E8-A240-25F10340A00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51D2887C-D69A-4997-A2A3-66C335B35046}"/>
              </a:ext>
            </a:extLst>
          </p:cNvPr>
          <p:cNvSpPr>
            <a:spLocks noGrp="1"/>
          </p:cNvSpPr>
          <p:nvPr>
            <p:ph type="sldNum" sz="quarter" idx="12"/>
          </p:nvPr>
        </p:nvSpPr>
        <p:spPr/>
        <p:txBody>
          <a:bodyPr/>
          <a:lstStyle>
            <a:lvl1pPr>
              <a:defRPr/>
            </a:lvl1pPr>
          </a:lstStyle>
          <a:p>
            <a:pPr>
              <a:defRPr/>
            </a:pPr>
            <a:fld id="{91BC6C7C-E21D-4445-A530-684A5EE1351D}" type="slidenum">
              <a:rPr lang="en-US"/>
              <a:pPr>
                <a:defRPr/>
              </a:pPr>
              <a:t>‹#›</a:t>
            </a:fld>
            <a:endParaRPr lang="en-US"/>
          </a:p>
        </p:txBody>
      </p:sp>
    </p:spTree>
    <p:extLst>
      <p:ext uri="{BB962C8B-B14F-4D97-AF65-F5344CB8AC3E}">
        <p14:creationId xmlns:p14="http://schemas.microsoft.com/office/powerpoint/2010/main" val="2151260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he-IL"/>
              <a:t>לחץ כדי לערוך סגנון כותרת של תבנית בסיס</a:t>
            </a:r>
            <a:endParaRPr lang="en-US"/>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Date Placeholder 3">
            <a:extLst>
              <a:ext uri="{FF2B5EF4-FFF2-40B4-BE49-F238E27FC236}">
                <a16:creationId xmlns:a16="http://schemas.microsoft.com/office/drawing/2014/main" xmlns="" id="{B915EA3E-41BB-41C3-AA26-630A8C50EA1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xmlns="" id="{3137D205-ABE3-42F4-A982-CC401F18D1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DBACFF5E-0E82-427B-B55B-1998CE9189D7}"/>
              </a:ext>
            </a:extLst>
          </p:cNvPr>
          <p:cNvSpPr>
            <a:spLocks noGrp="1"/>
          </p:cNvSpPr>
          <p:nvPr>
            <p:ph type="sldNum" sz="quarter" idx="12"/>
          </p:nvPr>
        </p:nvSpPr>
        <p:spPr/>
        <p:txBody>
          <a:bodyPr/>
          <a:lstStyle>
            <a:lvl1pPr>
              <a:defRPr/>
            </a:lvl1pPr>
          </a:lstStyle>
          <a:p>
            <a:pPr>
              <a:defRPr/>
            </a:pPr>
            <a:fld id="{C444B709-6C23-491D-B95D-BF83FA1BAE28}" type="slidenum">
              <a:rPr lang="en-US"/>
              <a:pPr>
                <a:defRPr/>
              </a:pPr>
              <a:t>‹#›</a:t>
            </a:fld>
            <a:endParaRPr lang="en-US"/>
          </a:p>
        </p:txBody>
      </p:sp>
    </p:spTree>
    <p:extLst>
      <p:ext uri="{BB962C8B-B14F-4D97-AF65-F5344CB8AC3E}">
        <p14:creationId xmlns:p14="http://schemas.microsoft.com/office/powerpoint/2010/main" val="902288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כותרת ותוכן">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xmlns="" id="{5C629DAB-FEC3-4160-85EB-05E37D6610A0}"/>
              </a:ext>
            </a:extLst>
          </p:cNvPr>
          <p:cNvSpPr>
            <a:spLocks noGrp="1"/>
          </p:cNvSpPr>
          <p:nvPr>
            <p:ph type="sldNum" sz="quarter" idx="10"/>
          </p:nvPr>
        </p:nvSpPr>
        <p:spPr>
          <a:xfrm>
            <a:off x="3657600" y="5410200"/>
            <a:ext cx="2057400" cy="304800"/>
          </a:xfrm>
        </p:spPr>
        <p:txBody>
          <a:bodyPr/>
          <a:lstStyle>
            <a:lvl1pPr algn="ctr">
              <a:defRPr>
                <a:solidFill>
                  <a:srgbClr val="A6A6A6"/>
                </a:solidFill>
              </a:defRPr>
            </a:lvl1pPr>
          </a:lstStyle>
          <a:p>
            <a:pPr>
              <a:defRPr/>
            </a:pPr>
            <a:fld id="{8C6A952B-30F0-427B-9C6F-459DC80FE613}" type="slidenum">
              <a:rPr lang="en-US" altLang="he-IL"/>
              <a:pPr>
                <a:defRPr/>
              </a:pPr>
              <a:t>‹#›</a:t>
            </a:fld>
            <a:endParaRPr lang="en-US" altLang="he-IL"/>
          </a:p>
        </p:txBody>
      </p:sp>
    </p:spTree>
    <p:extLst>
      <p:ext uri="{BB962C8B-B14F-4D97-AF65-F5344CB8AC3E}">
        <p14:creationId xmlns:p14="http://schemas.microsoft.com/office/powerpoint/2010/main" val="17930141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xmlns="" id="{088C82D1-98C2-49BC-8CCC-91BC84854D8C}"/>
              </a:ext>
            </a:extLst>
          </p:cNvPr>
          <p:cNvSpPr>
            <a:spLocks noGrp="1"/>
          </p:cNvSpPr>
          <p:nvPr>
            <p:ph type="dt" sz="half" idx="10"/>
          </p:nvPr>
        </p:nvSpPr>
        <p:spPr/>
        <p:txBody>
          <a:bodyPr/>
          <a:lstStyle>
            <a:lvl1pPr>
              <a:defRPr/>
            </a:lvl1pPr>
          </a:lstStyle>
          <a:p>
            <a:pPr>
              <a:defRPr/>
            </a:pPr>
            <a:endParaRPr lang="he-IL"/>
          </a:p>
        </p:txBody>
      </p:sp>
      <p:sp>
        <p:nvSpPr>
          <p:cNvPr id="5" name="מציין מיקום של כותרת תחתונה 4">
            <a:extLst>
              <a:ext uri="{FF2B5EF4-FFF2-40B4-BE49-F238E27FC236}">
                <a16:creationId xmlns:a16="http://schemas.microsoft.com/office/drawing/2014/main" xmlns="" id="{B3CCDDD1-AAE7-4091-BA8E-EE4BFAC39693}"/>
              </a:ext>
            </a:extLst>
          </p:cNvPr>
          <p:cNvSpPr>
            <a:spLocks noGrp="1"/>
          </p:cNvSpPr>
          <p:nvPr>
            <p:ph type="ftr" sz="quarter" idx="11"/>
          </p:nvPr>
        </p:nvSpPr>
        <p:spPr/>
        <p:txBody>
          <a:bodyPr/>
          <a:lstStyle>
            <a:lvl1pPr>
              <a:defRPr/>
            </a:lvl1pPr>
          </a:lstStyle>
          <a:p>
            <a:pPr>
              <a:defRPr/>
            </a:pPr>
            <a:endParaRPr lang="he-IL"/>
          </a:p>
        </p:txBody>
      </p:sp>
      <p:sp>
        <p:nvSpPr>
          <p:cNvPr id="6" name="מציין מיקום של מספר שקופית 5">
            <a:extLst>
              <a:ext uri="{FF2B5EF4-FFF2-40B4-BE49-F238E27FC236}">
                <a16:creationId xmlns:a16="http://schemas.microsoft.com/office/drawing/2014/main" xmlns="" id="{944C1408-8F7E-4822-9C4A-BA15966AB9E0}"/>
              </a:ext>
            </a:extLst>
          </p:cNvPr>
          <p:cNvSpPr>
            <a:spLocks noGrp="1"/>
          </p:cNvSpPr>
          <p:nvPr>
            <p:ph type="sldNum" sz="quarter" idx="12"/>
          </p:nvPr>
        </p:nvSpPr>
        <p:spPr/>
        <p:txBody>
          <a:bodyPr/>
          <a:lstStyle>
            <a:lvl1pPr>
              <a:defRPr/>
            </a:lvl1pPr>
          </a:lstStyle>
          <a:p>
            <a:pPr>
              <a:defRPr/>
            </a:pPr>
            <a:fld id="{648C9401-61D0-41FC-BCB4-445A80984029}" type="slidenum">
              <a:rPr lang="he-IL" altLang="he-IL"/>
              <a:pPr>
                <a:defRPr/>
              </a:pPr>
              <a:t>‹#›</a:t>
            </a:fld>
            <a:endParaRPr lang="he-IL" altLang="he-IL"/>
          </a:p>
        </p:txBody>
      </p:sp>
    </p:spTree>
    <p:extLst>
      <p:ext uri="{BB962C8B-B14F-4D97-AF65-F5344CB8AC3E}">
        <p14:creationId xmlns:p14="http://schemas.microsoft.com/office/powerpoint/2010/main" val="1664154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he-IL"/>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r>
              <a:rPr lang="en-US"/>
              <a:t>Click to edit Master subtitle style</a:t>
            </a:r>
            <a:endParaRPr lang="he-IL"/>
          </a:p>
        </p:txBody>
      </p:sp>
      <p:sp>
        <p:nvSpPr>
          <p:cNvPr id="4" name="Date Placeholder 3"/>
          <p:cNvSpPr>
            <a:spLocks noGrp="1"/>
          </p:cNvSpPr>
          <p:nvPr>
            <p:ph type="dt" sz="half" idx="10"/>
          </p:nvPr>
        </p:nvSpPr>
        <p:spPr/>
        <p:txBody>
          <a:bodyPr/>
          <a:lstStyle/>
          <a:p>
            <a:fld id="{6BBE71A8-B5CE-43B7-834C-17D1874E72EC}" type="datetimeFigureOut">
              <a:rPr lang="he-IL" smtClean="0"/>
              <a:t>כ"ד/חשון/תשפ"א</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AF27FBAA-1982-4B25-9442-BBABC02DE352}" type="slidenum">
              <a:rPr lang="he-IL" smtClean="0"/>
              <a:t>‹#›</a:t>
            </a:fld>
            <a:endParaRPr lang="he-IL"/>
          </a:p>
        </p:txBody>
      </p:sp>
    </p:spTree>
    <p:extLst>
      <p:ext uri="{BB962C8B-B14F-4D97-AF65-F5344CB8AC3E}">
        <p14:creationId xmlns:p14="http://schemas.microsoft.com/office/powerpoint/2010/main" val="299435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he-IL"/>
              <a:t>לחץ כדי לערוך סגנון כותרת של תבנית בסיס</a:t>
            </a:r>
            <a:endParaRPr lang="en-US"/>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629842" y="2087563"/>
            <a:ext cx="3868340" cy="3070490"/>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4629150" y="2087563"/>
            <a:ext cx="3887391" cy="3070490"/>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7" name="Date Placeholder 3">
            <a:extLst>
              <a:ext uri="{FF2B5EF4-FFF2-40B4-BE49-F238E27FC236}">
                <a16:creationId xmlns:a16="http://schemas.microsoft.com/office/drawing/2014/main" xmlns="" id="{7CCFA0C2-C7D4-4D31-8086-E77F0F719A82}"/>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xmlns="" id="{C80DF496-C657-4FF9-A223-FEF50512E0DC}"/>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xmlns="" id="{E03B4667-B193-4A72-8E7B-0F5C42A0FA17}"/>
              </a:ext>
            </a:extLst>
          </p:cNvPr>
          <p:cNvSpPr>
            <a:spLocks noGrp="1"/>
          </p:cNvSpPr>
          <p:nvPr>
            <p:ph type="sldNum" sz="quarter" idx="12"/>
          </p:nvPr>
        </p:nvSpPr>
        <p:spPr/>
        <p:txBody>
          <a:bodyPr/>
          <a:lstStyle>
            <a:lvl1pPr>
              <a:defRPr/>
            </a:lvl1pPr>
          </a:lstStyle>
          <a:p>
            <a:pPr>
              <a:defRPr/>
            </a:pPr>
            <a:fld id="{F42817F2-AAE3-4FDC-9AAD-C604E1F20FBD}" type="slidenum">
              <a:rPr lang="en-US" altLang="he-IL"/>
              <a:pPr>
                <a:defRPr/>
              </a:pPr>
              <a:t>‹#›</a:t>
            </a:fld>
            <a:endParaRPr lang="en-US" altLang="he-IL"/>
          </a:p>
        </p:txBody>
      </p:sp>
    </p:spTree>
    <p:extLst>
      <p:ext uri="{BB962C8B-B14F-4D97-AF65-F5344CB8AC3E}">
        <p14:creationId xmlns:p14="http://schemas.microsoft.com/office/powerpoint/2010/main" val="683127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a:p>
        </p:txBody>
      </p:sp>
      <p:sp>
        <p:nvSpPr>
          <p:cNvPr id="3" name="Date Placeholder 3">
            <a:extLst>
              <a:ext uri="{FF2B5EF4-FFF2-40B4-BE49-F238E27FC236}">
                <a16:creationId xmlns:a16="http://schemas.microsoft.com/office/drawing/2014/main" xmlns="" id="{A8524A94-572D-4731-9D72-010C8E91A4C7}"/>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xmlns="" id="{421A364D-C74A-41AD-B21A-44166D43DFE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xmlns="" id="{79CDE52D-187E-4A7C-9451-1C9942D2B984}"/>
              </a:ext>
            </a:extLst>
          </p:cNvPr>
          <p:cNvSpPr>
            <a:spLocks noGrp="1"/>
          </p:cNvSpPr>
          <p:nvPr>
            <p:ph type="sldNum" sz="quarter" idx="12"/>
          </p:nvPr>
        </p:nvSpPr>
        <p:spPr/>
        <p:txBody>
          <a:bodyPr/>
          <a:lstStyle>
            <a:lvl1pPr>
              <a:defRPr/>
            </a:lvl1pPr>
          </a:lstStyle>
          <a:p>
            <a:pPr>
              <a:defRPr/>
            </a:pPr>
            <a:fld id="{53679E8C-1710-41DC-B029-D0337CE2A097}" type="slidenum">
              <a:rPr lang="en-US" altLang="he-IL"/>
              <a:pPr>
                <a:defRPr/>
              </a:pPr>
              <a:t>‹#›</a:t>
            </a:fld>
            <a:endParaRPr lang="en-US" altLang="he-IL"/>
          </a:p>
        </p:txBody>
      </p:sp>
    </p:spTree>
    <p:extLst>
      <p:ext uri="{BB962C8B-B14F-4D97-AF65-F5344CB8AC3E}">
        <p14:creationId xmlns:p14="http://schemas.microsoft.com/office/powerpoint/2010/main" val="266860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AC56BB2E-3736-4B60-8027-CF8EA277709E}"/>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xmlns="" id="{4910FAEA-A8DD-463F-A7ED-61BFD9A7DF0F}"/>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xmlns="" id="{C88D4265-D9EA-4DA5-8231-0B26B60F0BCC}"/>
              </a:ext>
            </a:extLst>
          </p:cNvPr>
          <p:cNvSpPr>
            <a:spLocks noGrp="1"/>
          </p:cNvSpPr>
          <p:nvPr>
            <p:ph type="sldNum" sz="quarter" idx="12"/>
          </p:nvPr>
        </p:nvSpPr>
        <p:spPr/>
        <p:txBody>
          <a:bodyPr/>
          <a:lstStyle>
            <a:lvl1pPr>
              <a:defRPr/>
            </a:lvl1pPr>
          </a:lstStyle>
          <a:p>
            <a:pPr>
              <a:defRPr/>
            </a:pPr>
            <a:fld id="{4B4E4F6A-7126-406E-9597-AC45EA4195D5}" type="slidenum">
              <a:rPr lang="en-US" altLang="he-IL"/>
              <a:pPr>
                <a:defRPr/>
              </a:pPr>
              <a:t>‹#›</a:t>
            </a:fld>
            <a:endParaRPr lang="en-US" altLang="he-IL"/>
          </a:p>
        </p:txBody>
      </p:sp>
    </p:spTree>
    <p:extLst>
      <p:ext uri="{BB962C8B-B14F-4D97-AF65-F5344CB8AC3E}">
        <p14:creationId xmlns:p14="http://schemas.microsoft.com/office/powerpoint/2010/main" val="1390523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he-IL"/>
              <a:t>לחץ כדי לערוך סגנון כותרת של תבנית בסיס</a:t>
            </a:r>
            <a:endParaRPr lang="en-US"/>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a:t>לחץ כדי לערוך סגנונות טקסט של תבנית בסיס</a:t>
            </a:r>
          </a:p>
        </p:txBody>
      </p:sp>
      <p:sp>
        <p:nvSpPr>
          <p:cNvPr id="5" name="Date Placeholder 3">
            <a:extLst>
              <a:ext uri="{FF2B5EF4-FFF2-40B4-BE49-F238E27FC236}">
                <a16:creationId xmlns:a16="http://schemas.microsoft.com/office/drawing/2014/main" xmlns="" id="{73924218-CC3E-433D-B1BF-5CD5AF8F84B9}"/>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xmlns="" id="{0966480B-008D-4811-B98E-8BA3A4F6C2C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EFA018C4-5D94-4312-A1E7-C64828B9278A}"/>
              </a:ext>
            </a:extLst>
          </p:cNvPr>
          <p:cNvSpPr>
            <a:spLocks noGrp="1"/>
          </p:cNvSpPr>
          <p:nvPr>
            <p:ph type="sldNum" sz="quarter" idx="12"/>
          </p:nvPr>
        </p:nvSpPr>
        <p:spPr/>
        <p:txBody>
          <a:bodyPr/>
          <a:lstStyle>
            <a:lvl1pPr>
              <a:defRPr/>
            </a:lvl1pPr>
          </a:lstStyle>
          <a:p>
            <a:pPr>
              <a:defRPr/>
            </a:pPr>
            <a:fld id="{80D47B11-60A9-4D69-87CE-C00EB708A3FB}" type="slidenum">
              <a:rPr lang="en-US" altLang="he-IL"/>
              <a:pPr>
                <a:defRPr/>
              </a:pPr>
              <a:t>‹#›</a:t>
            </a:fld>
            <a:endParaRPr lang="en-US" altLang="he-IL"/>
          </a:p>
        </p:txBody>
      </p:sp>
    </p:spTree>
    <p:extLst>
      <p:ext uri="{BB962C8B-B14F-4D97-AF65-F5344CB8AC3E}">
        <p14:creationId xmlns:p14="http://schemas.microsoft.com/office/powerpoint/2010/main" val="2462127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he-IL"/>
              <a:t>לחץ כדי לערוך סגנון כותרת של תבנית בסיס</a:t>
            </a:r>
            <a:endParaRPr lang="en-US"/>
          </a:p>
        </p:txBody>
      </p:sp>
      <p:sp>
        <p:nvSpPr>
          <p:cNvPr id="3" name="Picture Placeholder 2"/>
          <p:cNvSpPr>
            <a:spLocks noGrp="1" noChangeAspect="1"/>
          </p:cNvSpPr>
          <p:nvPr>
            <p:ph type="pic" idx="1"/>
          </p:nvPr>
        </p:nvSpPr>
        <p:spPr>
          <a:xfrm>
            <a:off x="3887391" y="822855"/>
            <a:ext cx="4629150" cy="4061354"/>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he-IL" noProof="0"/>
              <a:t>לחץ על הסמל כדי להוסיף תמונה</a:t>
            </a:r>
            <a:endParaRPr lang="en-US" noProof="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a:t>לחץ כדי לערוך סגנונות טקסט של תבנית בסיס</a:t>
            </a:r>
          </a:p>
        </p:txBody>
      </p:sp>
      <p:sp>
        <p:nvSpPr>
          <p:cNvPr id="5" name="Date Placeholder 3">
            <a:extLst>
              <a:ext uri="{FF2B5EF4-FFF2-40B4-BE49-F238E27FC236}">
                <a16:creationId xmlns:a16="http://schemas.microsoft.com/office/drawing/2014/main" xmlns="" id="{179BBFD0-96AB-4B35-8773-BD0A9CB9E005}"/>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xmlns="" id="{0FCE9E9D-801B-4880-BA73-BE1B118C42B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BEF918E6-2B7F-4196-BD7D-DC9124FE18D7}"/>
              </a:ext>
            </a:extLst>
          </p:cNvPr>
          <p:cNvSpPr>
            <a:spLocks noGrp="1"/>
          </p:cNvSpPr>
          <p:nvPr>
            <p:ph type="sldNum" sz="quarter" idx="12"/>
          </p:nvPr>
        </p:nvSpPr>
        <p:spPr/>
        <p:txBody>
          <a:bodyPr/>
          <a:lstStyle>
            <a:lvl1pPr>
              <a:defRPr/>
            </a:lvl1pPr>
          </a:lstStyle>
          <a:p>
            <a:pPr>
              <a:defRPr/>
            </a:pPr>
            <a:fld id="{85D72CFD-1F56-41C5-B42A-6322D5F1A10F}" type="slidenum">
              <a:rPr lang="en-US" altLang="he-IL"/>
              <a:pPr>
                <a:defRPr/>
              </a:pPr>
              <a:t>‹#›</a:t>
            </a:fld>
            <a:endParaRPr lang="en-US" altLang="he-IL"/>
          </a:p>
        </p:txBody>
      </p:sp>
    </p:spTree>
    <p:extLst>
      <p:ext uri="{BB962C8B-B14F-4D97-AF65-F5344CB8AC3E}">
        <p14:creationId xmlns:p14="http://schemas.microsoft.com/office/powerpoint/2010/main" val="826812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Date Placeholder 3">
            <a:extLst>
              <a:ext uri="{FF2B5EF4-FFF2-40B4-BE49-F238E27FC236}">
                <a16:creationId xmlns:a16="http://schemas.microsoft.com/office/drawing/2014/main" xmlns="" id="{828CE37C-BF57-436D-905E-67DA37F44616}"/>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xmlns="" id="{165DB20E-7EEA-46B1-BAB0-15763233AF1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7E596824-BCFF-49B2-9212-A031A9922540}"/>
              </a:ext>
            </a:extLst>
          </p:cNvPr>
          <p:cNvSpPr>
            <a:spLocks noGrp="1"/>
          </p:cNvSpPr>
          <p:nvPr>
            <p:ph type="sldNum" sz="quarter" idx="12"/>
          </p:nvPr>
        </p:nvSpPr>
        <p:spPr/>
        <p:txBody>
          <a:bodyPr/>
          <a:lstStyle>
            <a:lvl1pPr>
              <a:defRPr/>
            </a:lvl1pPr>
          </a:lstStyle>
          <a:p>
            <a:pPr>
              <a:defRPr/>
            </a:pPr>
            <a:fld id="{44DFD99D-947F-40A4-B63F-D3600638B952}" type="slidenum">
              <a:rPr lang="en-US" altLang="he-IL"/>
              <a:pPr>
                <a:defRPr/>
              </a:pPr>
              <a:t>‹#›</a:t>
            </a:fld>
            <a:endParaRPr lang="en-US" altLang="he-IL"/>
          </a:p>
        </p:txBody>
      </p:sp>
    </p:spTree>
    <p:extLst>
      <p:ext uri="{BB962C8B-B14F-4D97-AF65-F5344CB8AC3E}">
        <p14:creationId xmlns:p14="http://schemas.microsoft.com/office/powerpoint/2010/main" val="4200166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he-IL"/>
              <a:t>לחץ כדי לערוך סגנון כותרת של תבנית בסיס</a:t>
            </a:r>
            <a:endParaRPr lang="en-US"/>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a:p>
        </p:txBody>
      </p:sp>
      <p:sp>
        <p:nvSpPr>
          <p:cNvPr id="4" name="Date Placeholder 3">
            <a:extLst>
              <a:ext uri="{FF2B5EF4-FFF2-40B4-BE49-F238E27FC236}">
                <a16:creationId xmlns:a16="http://schemas.microsoft.com/office/drawing/2014/main" xmlns="" id="{84564B1E-E073-4484-983A-EB02F193C908}"/>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xmlns="" id="{87A7271C-D11E-4CD6-BC81-C09DF9F6ABF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04741635-89A7-4FE8-B208-DA0DCF06330F}"/>
              </a:ext>
            </a:extLst>
          </p:cNvPr>
          <p:cNvSpPr>
            <a:spLocks noGrp="1"/>
          </p:cNvSpPr>
          <p:nvPr>
            <p:ph type="sldNum" sz="quarter" idx="12"/>
          </p:nvPr>
        </p:nvSpPr>
        <p:spPr/>
        <p:txBody>
          <a:bodyPr/>
          <a:lstStyle>
            <a:lvl1pPr>
              <a:defRPr/>
            </a:lvl1pPr>
          </a:lstStyle>
          <a:p>
            <a:pPr>
              <a:defRPr/>
            </a:pPr>
            <a:fld id="{B2FB010B-6C20-46EB-B8DD-C7EC98013A8A}" type="slidenum">
              <a:rPr lang="en-US" altLang="he-IL"/>
              <a:pPr>
                <a:defRPr/>
              </a:pPr>
              <a:t>‹#›</a:t>
            </a:fld>
            <a:endParaRPr lang="en-US" altLang="he-IL"/>
          </a:p>
        </p:txBody>
      </p:sp>
    </p:spTree>
    <p:extLst>
      <p:ext uri="{BB962C8B-B14F-4D97-AF65-F5344CB8AC3E}">
        <p14:creationId xmlns:p14="http://schemas.microsoft.com/office/powerpoint/2010/main" val="921385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41B0B4D1-F807-4719-BACD-E7A5F6B596CF}"/>
              </a:ext>
            </a:extLst>
          </p:cNvPr>
          <p:cNvSpPr>
            <a:spLocks noGrp="1"/>
          </p:cNvSpPr>
          <p:nvPr>
            <p:ph type="title"/>
          </p:nvPr>
        </p:nvSpPr>
        <p:spPr bwMode="auto">
          <a:xfrm>
            <a:off x="628650" y="304800"/>
            <a:ext cx="78867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he-IL" altLang="he-IL"/>
              <a:t>לחץ כדי לערוך סגנון כותרת של תבנית בסיס</a:t>
            </a:r>
            <a:endParaRPr lang="en-US" altLang="he-IL"/>
          </a:p>
        </p:txBody>
      </p:sp>
      <p:sp>
        <p:nvSpPr>
          <p:cNvPr id="1027" name="Text Placeholder 2">
            <a:extLst>
              <a:ext uri="{FF2B5EF4-FFF2-40B4-BE49-F238E27FC236}">
                <a16:creationId xmlns:a16="http://schemas.microsoft.com/office/drawing/2014/main" xmlns="" id="{FDF3B9E5-6650-4179-BA9A-F7B7A6FE1176}"/>
              </a:ext>
            </a:extLst>
          </p:cNvPr>
          <p:cNvSpPr>
            <a:spLocks noGrp="1"/>
          </p:cNvSpPr>
          <p:nvPr>
            <p:ph type="body" idx="1"/>
          </p:nvPr>
        </p:nvSpPr>
        <p:spPr bwMode="auto">
          <a:xfrm>
            <a:off x="628650" y="1520825"/>
            <a:ext cx="7886700" cy="362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he-IL" altLang="he-IL"/>
              <a:t>לחץ כדי לערוך סגנונות טקסט של תבנית בסיס</a:t>
            </a:r>
            <a:endParaRPr lang="en-US" altLang="he-IL"/>
          </a:p>
          <a:p>
            <a:pPr lvl="1"/>
            <a:r>
              <a:rPr lang="he-IL" altLang="he-IL"/>
              <a:t>רמה שנייה</a:t>
            </a:r>
            <a:endParaRPr lang="en-US" altLang="he-IL"/>
          </a:p>
          <a:p>
            <a:pPr lvl="2"/>
            <a:r>
              <a:rPr lang="he-IL" altLang="he-IL"/>
              <a:t>רמה שלישית</a:t>
            </a:r>
            <a:endParaRPr lang="en-US" altLang="he-IL"/>
          </a:p>
          <a:p>
            <a:pPr lvl="3"/>
            <a:r>
              <a:rPr lang="he-IL" altLang="he-IL"/>
              <a:t>רמה רביעית</a:t>
            </a:r>
            <a:endParaRPr lang="en-US" altLang="he-IL"/>
          </a:p>
          <a:p>
            <a:pPr lvl="4"/>
            <a:r>
              <a:rPr lang="he-IL" altLang="he-IL"/>
              <a:t>רמה חמישית</a:t>
            </a:r>
            <a:endParaRPr lang="en-US" altLang="he-IL"/>
          </a:p>
        </p:txBody>
      </p:sp>
      <p:sp>
        <p:nvSpPr>
          <p:cNvPr id="4" name="Date Placeholder 3">
            <a:extLst>
              <a:ext uri="{FF2B5EF4-FFF2-40B4-BE49-F238E27FC236}">
                <a16:creationId xmlns:a16="http://schemas.microsoft.com/office/drawing/2014/main" xmlns="" id="{3232DED1-A215-4F9F-AF9D-608CEBDE20FD}"/>
              </a:ext>
            </a:extLst>
          </p:cNvPr>
          <p:cNvSpPr>
            <a:spLocks noGrp="1"/>
          </p:cNvSpPr>
          <p:nvPr>
            <p:ph type="dt" sz="half" idx="2"/>
          </p:nvPr>
        </p:nvSpPr>
        <p:spPr>
          <a:xfrm>
            <a:off x="628650" y="5297488"/>
            <a:ext cx="2057400" cy="303212"/>
          </a:xfrm>
          <a:prstGeom prst="rect">
            <a:avLst/>
          </a:prstGeom>
        </p:spPr>
        <p:txBody>
          <a:bodyPr vert="horz" lIns="91440" tIns="45720" rIns="91440" bIns="45720" rtlCol="0" anchor="ctr"/>
          <a:lstStyle>
            <a:lvl1pPr algn="l" defTabSz="713232" rtl="0" eaLnBrk="1" fontAlgn="auto" hangingPunct="1">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5" name="Footer Placeholder 4">
            <a:extLst>
              <a:ext uri="{FF2B5EF4-FFF2-40B4-BE49-F238E27FC236}">
                <a16:creationId xmlns:a16="http://schemas.microsoft.com/office/drawing/2014/main" xmlns="" id="{774D16D1-6A55-4FAB-8FC3-B45CDE4BA078}"/>
              </a:ext>
            </a:extLst>
          </p:cNvPr>
          <p:cNvSpPr>
            <a:spLocks noGrp="1"/>
          </p:cNvSpPr>
          <p:nvPr>
            <p:ph type="ftr" sz="quarter" idx="3"/>
          </p:nvPr>
        </p:nvSpPr>
        <p:spPr>
          <a:xfrm>
            <a:off x="3028950" y="5297488"/>
            <a:ext cx="3086100" cy="303212"/>
          </a:xfrm>
          <a:prstGeom prst="rect">
            <a:avLst/>
          </a:prstGeom>
        </p:spPr>
        <p:txBody>
          <a:bodyPr vert="horz" lIns="91440" tIns="45720" rIns="91440" bIns="45720" rtlCol="0" anchor="ctr"/>
          <a:lstStyle>
            <a:lvl1pPr algn="ctr" defTabSz="713232" rtl="0" eaLnBrk="1" fontAlgn="auto" hangingPunct="1">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xmlns="" id="{A76FAB4E-6A48-4E4D-A06E-4AF8DE832DEE}"/>
              </a:ext>
            </a:extLst>
          </p:cNvPr>
          <p:cNvSpPr>
            <a:spLocks noGrp="1"/>
          </p:cNvSpPr>
          <p:nvPr>
            <p:ph type="sldNum" sz="quarter" idx="4"/>
          </p:nvPr>
        </p:nvSpPr>
        <p:spPr>
          <a:xfrm>
            <a:off x="6457950" y="5297488"/>
            <a:ext cx="2057400" cy="303212"/>
          </a:xfrm>
          <a:prstGeom prst="rect">
            <a:avLst/>
          </a:prstGeom>
        </p:spPr>
        <p:txBody>
          <a:bodyPr vert="horz" wrap="square" lIns="91440" tIns="45720" rIns="91440" bIns="45720" numCol="1" anchor="ctr" anchorCtr="0" compatLnSpc="1">
            <a:prstTxWarp prst="textNoShape">
              <a:avLst/>
            </a:prstTxWarp>
          </a:bodyPr>
          <a:lstStyle>
            <a:lvl1pPr algn="r" rtl="0" eaLnBrk="1" hangingPunct="1">
              <a:defRPr sz="900">
                <a:solidFill>
                  <a:srgbClr val="898989"/>
                </a:solidFill>
              </a:defRPr>
            </a:lvl1pPr>
          </a:lstStyle>
          <a:p>
            <a:pPr>
              <a:defRPr/>
            </a:pPr>
            <a:fld id="{61C8E06A-43AB-4F13-9716-BB0B3F4DC237}" type="slidenum">
              <a:rPr lang="en-US" altLang="he-IL"/>
              <a:pPr>
                <a:defRPr/>
              </a:pPr>
              <a:t>‹#›</a:t>
            </a:fld>
            <a:endParaRPr lang="en-US" altLang="he-IL"/>
          </a:p>
        </p:txBody>
      </p:sp>
    </p:spTree>
  </p:cSld>
  <p:clrMap bg1="lt1" tx1="dk1" bg2="lt2" tx2="dk2" accent1="accent1" accent2="accent2" accent3="accent3" accent4="accent4" accent5="accent5" accent6="accent6" hlink="hlink" folHlink="folHlink"/>
  <p:sldLayoutIdLst>
    <p:sldLayoutId id="2147490722" r:id="rId1"/>
    <p:sldLayoutId id="2147490723" r:id="rId2"/>
    <p:sldLayoutId id="2147490711" r:id="rId3"/>
    <p:sldLayoutId id="2147490712" r:id="rId4"/>
    <p:sldLayoutId id="2147490713" r:id="rId5"/>
    <p:sldLayoutId id="2147490714" r:id="rId6"/>
    <p:sldLayoutId id="2147490715" r:id="rId7"/>
    <p:sldLayoutId id="2147490716" r:id="rId8"/>
    <p:sldLayoutId id="2147490717" r:id="rId9"/>
    <p:sldLayoutId id="2147490724" r:id="rId10"/>
  </p:sldLayoutIdLst>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2pPr>
      <a:lvl3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3pPr>
      <a:lvl4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4pPr>
      <a:lvl5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5pPr>
      <a:lvl6pPr marL="4572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6pPr>
      <a:lvl7pPr marL="9144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7pPr>
      <a:lvl8pPr marL="13716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8pPr>
      <a:lvl9pPr marL="18288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xmlns="" id="{2DAF4A39-62D7-47BC-AD4D-F1A753D377A6}"/>
              </a:ext>
            </a:extLst>
          </p:cNvPr>
          <p:cNvSpPr>
            <a:spLocks noGrp="1" noChangeArrowheads="1"/>
          </p:cNvSpPr>
          <p:nvPr>
            <p:ph type="title"/>
          </p:nvPr>
        </p:nvSpPr>
        <p:spPr bwMode="auto">
          <a:xfrm>
            <a:off x="628650" y="304800"/>
            <a:ext cx="78867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he-IL" altLang="he-IL"/>
              <a:t>לחץ כדי לערוך סגנון כותרת של תבנית בסיס</a:t>
            </a:r>
            <a:endParaRPr lang="en-US" altLang="he-IL"/>
          </a:p>
        </p:txBody>
      </p:sp>
      <p:sp>
        <p:nvSpPr>
          <p:cNvPr id="2051" name="Text Placeholder 2">
            <a:extLst>
              <a:ext uri="{FF2B5EF4-FFF2-40B4-BE49-F238E27FC236}">
                <a16:creationId xmlns:a16="http://schemas.microsoft.com/office/drawing/2014/main" xmlns="" id="{0736123E-BA9A-477D-AD33-901845A14EAB}"/>
              </a:ext>
            </a:extLst>
          </p:cNvPr>
          <p:cNvSpPr>
            <a:spLocks noGrp="1" noChangeArrowheads="1"/>
          </p:cNvSpPr>
          <p:nvPr>
            <p:ph type="body" idx="1"/>
          </p:nvPr>
        </p:nvSpPr>
        <p:spPr bwMode="auto">
          <a:xfrm>
            <a:off x="628650" y="1520825"/>
            <a:ext cx="7886700" cy="362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he-IL" altLang="he-IL"/>
              <a:t>לחץ כדי לערוך סגנונות טקסט של תבנית בסיס</a:t>
            </a:r>
            <a:endParaRPr lang="en-US" altLang="he-IL"/>
          </a:p>
          <a:p>
            <a:pPr lvl="1"/>
            <a:r>
              <a:rPr lang="he-IL" altLang="he-IL"/>
              <a:t>רמה שנייה</a:t>
            </a:r>
            <a:endParaRPr lang="en-US" altLang="he-IL"/>
          </a:p>
          <a:p>
            <a:pPr lvl="2"/>
            <a:r>
              <a:rPr lang="he-IL" altLang="he-IL"/>
              <a:t>רמה שלישית</a:t>
            </a:r>
            <a:endParaRPr lang="en-US" altLang="he-IL"/>
          </a:p>
          <a:p>
            <a:pPr lvl="3"/>
            <a:r>
              <a:rPr lang="he-IL" altLang="he-IL"/>
              <a:t>רמה רביעית</a:t>
            </a:r>
            <a:endParaRPr lang="en-US" altLang="he-IL"/>
          </a:p>
          <a:p>
            <a:pPr lvl="4"/>
            <a:r>
              <a:rPr lang="he-IL" altLang="he-IL"/>
              <a:t>רמה חמישית</a:t>
            </a:r>
            <a:endParaRPr lang="en-US" altLang="he-IL"/>
          </a:p>
        </p:txBody>
      </p:sp>
      <p:sp>
        <p:nvSpPr>
          <p:cNvPr id="4" name="Date Placeholder 3">
            <a:extLst>
              <a:ext uri="{FF2B5EF4-FFF2-40B4-BE49-F238E27FC236}">
                <a16:creationId xmlns:a16="http://schemas.microsoft.com/office/drawing/2014/main" xmlns="" id="{5874BF70-B0C0-4301-9041-66DF65971FA1}"/>
              </a:ext>
            </a:extLst>
          </p:cNvPr>
          <p:cNvSpPr>
            <a:spLocks noGrp="1"/>
          </p:cNvSpPr>
          <p:nvPr>
            <p:ph type="dt" sz="half" idx="2"/>
          </p:nvPr>
        </p:nvSpPr>
        <p:spPr>
          <a:xfrm>
            <a:off x="628650" y="5297488"/>
            <a:ext cx="2057400" cy="303212"/>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a:extLst>
              <a:ext uri="{FF2B5EF4-FFF2-40B4-BE49-F238E27FC236}">
                <a16:creationId xmlns:a16="http://schemas.microsoft.com/office/drawing/2014/main" xmlns="" id="{A7F997CB-F2F6-46BB-8D87-44BBC6274CF1}"/>
              </a:ext>
            </a:extLst>
          </p:cNvPr>
          <p:cNvSpPr>
            <a:spLocks noGrp="1"/>
          </p:cNvSpPr>
          <p:nvPr>
            <p:ph type="ftr" sz="quarter" idx="3"/>
          </p:nvPr>
        </p:nvSpPr>
        <p:spPr>
          <a:xfrm>
            <a:off x="3028950" y="5297488"/>
            <a:ext cx="3086100" cy="303212"/>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xmlns="" id="{17FB2080-B536-40C6-8BF4-6D81CBF5750B}"/>
              </a:ext>
            </a:extLst>
          </p:cNvPr>
          <p:cNvSpPr>
            <a:spLocks noGrp="1"/>
          </p:cNvSpPr>
          <p:nvPr>
            <p:ph type="sldNum" sz="quarter" idx="4"/>
          </p:nvPr>
        </p:nvSpPr>
        <p:spPr>
          <a:xfrm>
            <a:off x="6457950" y="5297488"/>
            <a:ext cx="2057400" cy="303212"/>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E0623974-DA22-41E3-94D8-AE20484E68A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90725" r:id="rId1"/>
    <p:sldLayoutId id="2147490726" r:id="rId2"/>
    <p:sldLayoutId id="2147490727" r:id="rId3"/>
    <p:sldLayoutId id="2147490728" r:id="rId4"/>
    <p:sldLayoutId id="2147490729" r:id="rId5"/>
    <p:sldLayoutId id="2147490718" r:id="rId6"/>
    <p:sldLayoutId id="2147490719" r:id="rId7"/>
    <p:sldLayoutId id="2147490720" r:id="rId8"/>
    <p:sldLayoutId id="2147490721" r:id="rId9"/>
    <p:sldLayoutId id="2147490731" r:id="rId10"/>
    <p:sldLayoutId id="2147490732" r:id="rId11"/>
  </p:sldLayoutIdLst>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2pPr>
      <a:lvl3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3pPr>
      <a:lvl4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4pPr>
      <a:lvl5pPr algn="l" defTabSz="685800" rtl="0" eaLnBrk="0" fontAlgn="base" hangingPunct="0">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5pPr>
      <a:lvl6pPr marL="4572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6pPr>
      <a:lvl7pPr marL="9144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7pPr>
      <a:lvl8pPr marL="13716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8pPr>
      <a:lvl9pPr marL="1828800" algn="l" defTabSz="685800" rtl="0" fontAlgn="base">
        <a:lnSpc>
          <a:spcPct val="90000"/>
        </a:lnSpc>
        <a:spcBef>
          <a:spcPct val="0"/>
        </a:spcBef>
        <a:spcAft>
          <a:spcPct val="0"/>
        </a:spcAft>
        <a:defRPr sz="3300">
          <a:solidFill>
            <a:schemeClr val="tx1"/>
          </a:solidFill>
          <a:latin typeface="David" panose="020E0502060401010101" pitchFamily="34" charset="-79"/>
          <a:cs typeface="David" panose="020E0502060401010101" pitchFamily="34" charset="-79"/>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2">
            <a:extLst>
              <a:ext uri="{FF2B5EF4-FFF2-40B4-BE49-F238E27FC236}">
                <a16:creationId xmlns:a16="http://schemas.microsoft.com/office/drawing/2014/main" xmlns="" id="{D792C05A-7F43-4D03-AF97-8504305E06EA}"/>
              </a:ext>
            </a:extLst>
          </p:cNvPr>
          <p:cNvSpPr txBox="1">
            <a:spLocks noChangeArrowheads="1"/>
          </p:cNvSpPr>
          <p:nvPr/>
        </p:nvSpPr>
        <p:spPr bwMode="auto">
          <a:xfrm>
            <a:off x="-87682" y="3786068"/>
            <a:ext cx="923168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ctr" rtl="1" eaLnBrk="1" hangingPunct="1">
              <a:lnSpc>
                <a:spcPct val="100000"/>
              </a:lnSpc>
              <a:spcBef>
                <a:spcPct val="0"/>
              </a:spcBef>
              <a:buFontTx/>
              <a:buNone/>
            </a:pPr>
            <a:r>
              <a:rPr lang="he-IL" altLang="he-IL" sz="2800" b="1" dirty="0">
                <a:solidFill>
                  <a:schemeClr val="bg1"/>
                </a:solidFill>
              </a:rPr>
              <a:t>מכרז פומבי מס' 525/2020  </a:t>
            </a:r>
          </a:p>
          <a:p>
            <a:pPr algn="ctr" rtl="1" eaLnBrk="1" hangingPunct="1">
              <a:lnSpc>
                <a:spcPct val="100000"/>
              </a:lnSpc>
              <a:spcBef>
                <a:spcPct val="0"/>
              </a:spcBef>
              <a:buFontTx/>
              <a:buNone/>
            </a:pPr>
            <a:r>
              <a:rPr lang="he-IL" altLang="he-IL" sz="2800" b="1" dirty="0">
                <a:solidFill>
                  <a:schemeClr val="bg1"/>
                </a:solidFill>
              </a:rPr>
              <a:t>לביצוע עבודות פיתוח והעתקת תשתית בשדרות ירושלים בחולון , </a:t>
            </a:r>
          </a:p>
          <a:p>
            <a:pPr algn="ctr" rtl="1" eaLnBrk="1" hangingPunct="1">
              <a:lnSpc>
                <a:spcPct val="100000"/>
              </a:lnSpc>
              <a:spcBef>
                <a:spcPct val="0"/>
              </a:spcBef>
              <a:buFontTx/>
              <a:buNone/>
            </a:pPr>
            <a:r>
              <a:rPr lang="he-IL" altLang="he-IL" sz="2800" b="1" dirty="0">
                <a:solidFill>
                  <a:schemeClr val="bg1"/>
                </a:solidFill>
              </a:rPr>
              <a:t>הקו הירוק מקטע </a:t>
            </a:r>
            <a:r>
              <a:rPr lang="en-US" altLang="he-IL" sz="2800" b="1" dirty="0">
                <a:solidFill>
                  <a:schemeClr val="bg1"/>
                </a:solidFill>
              </a:rPr>
              <a:t>G1</a:t>
            </a:r>
            <a:r>
              <a:rPr lang="he-IL" altLang="he-IL" sz="2800" b="1" dirty="0">
                <a:solidFill>
                  <a:schemeClr val="bg1"/>
                </a:solidFill>
              </a:rPr>
              <a:t> - </a:t>
            </a:r>
            <a:r>
              <a:rPr lang="he-IL" sz="2800" b="1" dirty="0">
                <a:solidFill>
                  <a:schemeClr val="bg1"/>
                </a:solidFill>
                <a:latin typeface="David" panose="020E0502060401010101" pitchFamily="34" charset="-79"/>
                <a:cs typeface="David" panose="020E0502060401010101" pitchFamily="34" charset="-79"/>
              </a:rPr>
              <a:t>תת מקטע 1-4</a:t>
            </a:r>
            <a:r>
              <a:rPr lang="en-US" sz="2800" b="1" dirty="0">
                <a:solidFill>
                  <a:schemeClr val="bg1"/>
                </a:solidFill>
                <a:latin typeface="David" panose="020E0502060401010101" pitchFamily="34" charset="-79"/>
                <a:cs typeface="David" panose="020E0502060401010101" pitchFamily="34" charset="-79"/>
              </a:rPr>
              <a:t>G </a:t>
            </a:r>
            <a:endParaRPr lang="en-US" altLang="he-IL" sz="2800" b="1" dirty="0">
              <a:solidFill>
                <a:schemeClr val="bg1"/>
              </a:solidFill>
            </a:endParaRPr>
          </a:p>
          <a:p>
            <a:pPr algn="ctr" rtl="1" eaLnBrk="1" hangingPunct="1">
              <a:lnSpc>
                <a:spcPct val="100000"/>
              </a:lnSpc>
              <a:spcBef>
                <a:spcPct val="0"/>
              </a:spcBef>
              <a:buFontTx/>
              <a:buNone/>
            </a:pPr>
            <a:endParaRPr lang="he-IL" altLang="he-IL" sz="2800" dirty="0">
              <a:solidFill>
                <a:schemeClr val="bg1"/>
              </a:solidFill>
            </a:endParaRPr>
          </a:p>
        </p:txBody>
      </p:sp>
      <p:sp>
        <p:nvSpPr>
          <p:cNvPr id="2" name="מלבן 1">
            <a:extLst>
              <a:ext uri="{FF2B5EF4-FFF2-40B4-BE49-F238E27FC236}">
                <a16:creationId xmlns:a16="http://schemas.microsoft.com/office/drawing/2014/main" xmlns="" id="{8ED2CA9F-ADA4-47C5-B82D-6CDB1EBD8FBA}"/>
              </a:ext>
            </a:extLst>
          </p:cNvPr>
          <p:cNvSpPr/>
          <p:nvPr/>
        </p:nvSpPr>
        <p:spPr>
          <a:xfrm>
            <a:off x="904266" y="5071537"/>
            <a:ext cx="76131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eaLnBrk="1" hangingPunct="1"/>
            <a:r>
              <a:rPr lang="he-IL" altLang="he-IL" sz="2600" b="1" dirty="0">
                <a:solidFill>
                  <a:schemeClr val="bg1"/>
                </a:solidFill>
              </a:rPr>
              <a:t>כנס מציעים – 12.11.2020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תמונה 17">
            <a:extLst>
              <a:ext uri="{FF2B5EF4-FFF2-40B4-BE49-F238E27FC236}">
                <a16:creationId xmlns:a16="http://schemas.microsoft.com/office/drawing/2014/main" xmlns="" id="{FEB5ADF9-8C3D-4CD9-AD37-9E3874A779ED}"/>
              </a:ext>
            </a:extLst>
          </p:cNvPr>
          <p:cNvPicPr>
            <a:picLocks noChangeAspect="1"/>
          </p:cNvPicPr>
          <p:nvPr/>
        </p:nvPicPr>
        <p:blipFill rotWithShape="1">
          <a:blip r:embed="rId2"/>
          <a:srcRect l="2318" t="20027" r="13544" b="26861"/>
          <a:stretch/>
        </p:blipFill>
        <p:spPr>
          <a:xfrm>
            <a:off x="290144" y="1179523"/>
            <a:ext cx="8604000" cy="3686484"/>
          </a:xfrm>
          <a:prstGeom prst="rect">
            <a:avLst/>
          </a:prstGeom>
        </p:spPr>
      </p:pic>
      <p:grpSp>
        <p:nvGrpSpPr>
          <p:cNvPr id="2" name="קבוצה 1">
            <a:extLst>
              <a:ext uri="{FF2B5EF4-FFF2-40B4-BE49-F238E27FC236}">
                <a16:creationId xmlns:a16="http://schemas.microsoft.com/office/drawing/2014/main" xmlns="" id="{BF63C946-67AA-44A1-9EB8-3720BF053E1C}"/>
              </a:ext>
            </a:extLst>
          </p:cNvPr>
          <p:cNvGrpSpPr/>
          <p:nvPr/>
        </p:nvGrpSpPr>
        <p:grpSpPr>
          <a:xfrm>
            <a:off x="824800" y="1550204"/>
            <a:ext cx="5935004" cy="3948844"/>
            <a:chOff x="1367562" y="1740681"/>
            <a:chExt cx="5191163" cy="3453930"/>
          </a:xfrm>
        </p:grpSpPr>
        <p:sp>
          <p:nvSpPr>
            <p:cNvPr id="6" name="תיבת טקסט 26">
              <a:extLst>
                <a:ext uri="{FF2B5EF4-FFF2-40B4-BE49-F238E27FC236}">
                  <a16:creationId xmlns:a16="http://schemas.microsoft.com/office/drawing/2014/main" xmlns="" id="{C4EDC74A-BAE0-49FC-9388-36EF44A652C0}"/>
                </a:ext>
              </a:extLst>
            </p:cNvPr>
            <p:cNvSpPr txBox="1"/>
            <p:nvPr/>
          </p:nvSpPr>
          <p:spPr>
            <a:xfrm>
              <a:off x="1367562" y="2767540"/>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שד' ירושלים</a:t>
              </a:r>
            </a:p>
          </p:txBody>
        </p:sp>
        <p:sp>
          <p:nvSpPr>
            <p:cNvPr id="7" name="תיבת טקסט 26">
              <a:extLst>
                <a:ext uri="{FF2B5EF4-FFF2-40B4-BE49-F238E27FC236}">
                  <a16:creationId xmlns:a16="http://schemas.microsoft.com/office/drawing/2014/main" xmlns="" id="{C4EDC74A-BAE0-49FC-9388-36EF44A652C0}"/>
                </a:ext>
              </a:extLst>
            </p:cNvPr>
            <p:cNvSpPr txBox="1"/>
            <p:nvPr/>
          </p:nvSpPr>
          <p:spPr>
            <a:xfrm>
              <a:off x="4056216" y="1740681"/>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מגורים</a:t>
              </a:r>
            </a:p>
          </p:txBody>
        </p:sp>
        <p:sp>
          <p:nvSpPr>
            <p:cNvPr id="8" name="תיבת טקסט 26">
              <a:extLst>
                <a:ext uri="{FF2B5EF4-FFF2-40B4-BE49-F238E27FC236}">
                  <a16:creationId xmlns:a16="http://schemas.microsoft.com/office/drawing/2014/main" xmlns="" id="{C4EDC74A-BAE0-49FC-9388-36EF44A652C0}"/>
                </a:ext>
              </a:extLst>
            </p:cNvPr>
            <p:cNvSpPr txBox="1"/>
            <p:nvPr/>
          </p:nvSpPr>
          <p:spPr>
            <a:xfrm>
              <a:off x="2826216" y="3927005"/>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מגורים</a:t>
              </a:r>
            </a:p>
          </p:txBody>
        </p:sp>
        <p:sp>
          <p:nvSpPr>
            <p:cNvPr id="10" name="תיבת טקסט 26">
              <a:extLst>
                <a:ext uri="{FF2B5EF4-FFF2-40B4-BE49-F238E27FC236}">
                  <a16:creationId xmlns:a16="http://schemas.microsoft.com/office/drawing/2014/main" xmlns="" id="{C4EDC74A-BAE0-49FC-9388-36EF44A652C0}"/>
                </a:ext>
              </a:extLst>
            </p:cNvPr>
            <p:cNvSpPr txBox="1"/>
            <p:nvPr/>
          </p:nvSpPr>
          <p:spPr>
            <a:xfrm rot="16200000">
              <a:off x="5625890" y="4261775"/>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רח' בר כוכבא</a:t>
              </a:r>
            </a:p>
          </p:txBody>
        </p:sp>
      </p:grpSp>
      <p:sp>
        <p:nvSpPr>
          <p:cNvPr id="11" name="תיבת טקסט 26">
            <a:extLst>
              <a:ext uri="{FF2B5EF4-FFF2-40B4-BE49-F238E27FC236}">
                <a16:creationId xmlns:a16="http://schemas.microsoft.com/office/drawing/2014/main" xmlns="" id="{9893195B-022E-42CF-93E3-E0A1D45A8652}"/>
              </a:ext>
            </a:extLst>
          </p:cNvPr>
          <p:cNvSpPr txBox="1"/>
          <p:nvPr/>
        </p:nvSpPr>
        <p:spPr>
          <a:xfrm>
            <a:off x="6902099" y="4362748"/>
            <a:ext cx="1794448" cy="338554"/>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מוסכים</a:t>
            </a:r>
          </a:p>
        </p:txBody>
      </p:sp>
      <p:pic>
        <p:nvPicPr>
          <p:cNvPr id="12" name="Picture 2" descr="C:\liat\Trees\AutoCAD Graphics\Nof-hetz zafon-white.png">
            <a:extLst>
              <a:ext uri="{FF2B5EF4-FFF2-40B4-BE49-F238E27FC236}">
                <a16:creationId xmlns:a16="http://schemas.microsoft.com/office/drawing/2014/main" xmlns="" id="{751E5872-B6E8-40EF-A6A4-69FAE79F679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18097155">
            <a:off x="313135" y="1150931"/>
            <a:ext cx="589079" cy="461983"/>
          </a:xfrm>
          <a:prstGeom prst="rect">
            <a:avLst/>
          </a:prstGeom>
          <a:noFill/>
          <a:extLst>
            <a:ext uri="{909E8E84-426E-40DD-AFC4-6F175D3DCCD1}">
              <a14:hiddenFill xmlns:a14="http://schemas.microsoft.com/office/drawing/2010/main">
                <a:solidFill>
                  <a:srgbClr val="FFFFFF"/>
                </a:solidFill>
              </a14:hiddenFill>
            </a:ext>
          </a:extLst>
        </p:spPr>
      </p:pic>
      <p:sp>
        <p:nvSpPr>
          <p:cNvPr id="3" name="מלבן 2"/>
          <p:cNvSpPr/>
          <p:nvPr/>
        </p:nvSpPr>
        <p:spPr>
          <a:xfrm>
            <a:off x="4502617" y="1183111"/>
            <a:ext cx="1512205" cy="367092"/>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מלבן 3"/>
          <p:cNvSpPr/>
          <p:nvPr/>
        </p:nvSpPr>
        <p:spPr>
          <a:xfrm>
            <a:off x="7543800" y="1183112"/>
            <a:ext cx="1350344" cy="824759"/>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מלבן 4"/>
          <p:cNvSpPr/>
          <p:nvPr/>
        </p:nvSpPr>
        <p:spPr>
          <a:xfrm>
            <a:off x="6014822" y="1113176"/>
            <a:ext cx="1528979" cy="132694"/>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cxnSp>
        <p:nvCxnSpPr>
          <p:cNvPr id="14" name="מחבר חץ ישר 13">
            <a:extLst>
              <a:ext uri="{FF2B5EF4-FFF2-40B4-BE49-F238E27FC236}">
                <a16:creationId xmlns:a16="http://schemas.microsoft.com/office/drawing/2014/main" xmlns="" id="{9CE4796A-8FB8-45CA-BB20-3834A157CC60}"/>
              </a:ext>
            </a:extLst>
          </p:cNvPr>
          <p:cNvCxnSpPr>
            <a:cxnSpLocks/>
          </p:cNvCxnSpPr>
          <p:nvPr/>
        </p:nvCxnSpPr>
        <p:spPr>
          <a:xfrm>
            <a:off x="3898711" y="2125015"/>
            <a:ext cx="0" cy="2406875"/>
          </a:xfrm>
          <a:prstGeom prst="straightConnector1">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משולש שווה-שוקיים 12">
            <a:extLst>
              <a:ext uri="{FF2B5EF4-FFF2-40B4-BE49-F238E27FC236}">
                <a16:creationId xmlns:a16="http://schemas.microsoft.com/office/drawing/2014/main" xmlns="" id="{84B4A0B4-6776-4E86-8B49-D9F7CD43293A}"/>
              </a:ext>
            </a:extLst>
          </p:cNvPr>
          <p:cNvSpPr/>
          <p:nvPr/>
        </p:nvSpPr>
        <p:spPr>
          <a:xfrm rot="16200000">
            <a:off x="3647426" y="4306811"/>
            <a:ext cx="221025"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16" name="תיבת טקסט 13">
            <a:extLst>
              <a:ext uri="{FF2B5EF4-FFF2-40B4-BE49-F238E27FC236}">
                <a16:creationId xmlns:a16="http://schemas.microsoft.com/office/drawing/2014/main" xmlns="" id="{D875B731-37DF-41F2-AB28-A49C55863D1A}"/>
              </a:ext>
            </a:extLst>
          </p:cNvPr>
          <p:cNvSpPr txBox="1"/>
          <p:nvPr/>
        </p:nvSpPr>
        <p:spPr>
          <a:xfrm rot="16152091">
            <a:off x="3422752" y="4682811"/>
            <a:ext cx="670366" cy="276999"/>
          </a:xfrm>
          <a:prstGeom prst="rect">
            <a:avLst/>
          </a:prstGeom>
          <a:noFill/>
        </p:spPr>
        <p:txBody>
          <a:bodyPr wrap="square" rtlCol="1">
            <a:spAutoFit/>
          </a:bodyPr>
          <a:lstStyle/>
          <a:p>
            <a:pPr algn="ctr"/>
            <a:r>
              <a:rPr lang="he-IL" sz="1200" b="1" dirty="0">
                <a:solidFill>
                  <a:srgbClr val="C00000"/>
                </a:solidFill>
                <a:latin typeface="Arial" panose="020B0604020202020204" pitchFamily="34" charset="0"/>
                <a:cs typeface="Arial" panose="020B0604020202020204" pitchFamily="34" charset="0"/>
              </a:rPr>
              <a:t>3+860</a:t>
            </a:r>
          </a:p>
        </p:txBody>
      </p:sp>
      <p:sp>
        <p:nvSpPr>
          <p:cNvPr id="17" name="משולש שווה-שוקיים 14">
            <a:extLst>
              <a:ext uri="{FF2B5EF4-FFF2-40B4-BE49-F238E27FC236}">
                <a16:creationId xmlns:a16="http://schemas.microsoft.com/office/drawing/2014/main" xmlns="" id="{B9DB9AF7-F9F6-44C0-BCFA-3883D6044891}"/>
              </a:ext>
            </a:extLst>
          </p:cNvPr>
          <p:cNvSpPr/>
          <p:nvPr/>
        </p:nvSpPr>
        <p:spPr>
          <a:xfrm rot="16200000">
            <a:off x="3648782" y="2143961"/>
            <a:ext cx="221025"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13" name="TextBox 3">
            <a:extLst>
              <a:ext uri="{FF2B5EF4-FFF2-40B4-BE49-F238E27FC236}">
                <a16:creationId xmlns:a16="http://schemas.microsoft.com/office/drawing/2014/main" xmlns="" id="{F2D80481-FFB9-4E85-98C8-1EA4340AFD61}"/>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עבודות פיתוח  </a:t>
            </a:r>
          </a:p>
        </p:txBody>
      </p:sp>
    </p:spTree>
    <p:extLst>
      <p:ext uri="{BB962C8B-B14F-4D97-AF65-F5344CB8AC3E}">
        <p14:creationId xmlns:p14="http://schemas.microsoft.com/office/powerpoint/2010/main" val="4171749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FE9B1BC3-903F-424D-A87D-8075F9E7C3E3}"/>
              </a:ext>
            </a:extLst>
          </p:cNvPr>
          <p:cNvPicPr>
            <a:picLocks noChangeAspect="1"/>
          </p:cNvPicPr>
          <p:nvPr/>
        </p:nvPicPr>
        <p:blipFill rotWithShape="1">
          <a:blip r:embed="rId2"/>
          <a:srcRect l="16507" t="13867" r="38604" b="56816"/>
          <a:stretch/>
        </p:blipFill>
        <p:spPr>
          <a:xfrm>
            <a:off x="200616" y="1014810"/>
            <a:ext cx="8604000" cy="3814103"/>
          </a:xfrm>
          <a:prstGeom prst="rect">
            <a:avLst/>
          </a:prstGeom>
        </p:spPr>
      </p:pic>
      <p:sp>
        <p:nvSpPr>
          <p:cNvPr id="27" name="מלבן 26">
            <a:extLst>
              <a:ext uri="{FF2B5EF4-FFF2-40B4-BE49-F238E27FC236}">
                <a16:creationId xmlns:a16="http://schemas.microsoft.com/office/drawing/2014/main" xmlns="" id="{3A5AC442-873B-468A-9A01-7710BD8D5C2F}"/>
              </a:ext>
            </a:extLst>
          </p:cNvPr>
          <p:cNvSpPr/>
          <p:nvPr/>
        </p:nvSpPr>
        <p:spPr>
          <a:xfrm>
            <a:off x="3403601" y="2006042"/>
            <a:ext cx="2063266" cy="2007158"/>
          </a:xfrm>
          <a:prstGeom prst="rect">
            <a:avLst/>
          </a:prstGeom>
          <a:solidFill>
            <a:srgbClr val="FF3300">
              <a:alpha val="20000"/>
            </a:srgbClr>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6" name="תיבת טקסט 44">
            <a:extLst>
              <a:ext uri="{FF2B5EF4-FFF2-40B4-BE49-F238E27FC236}">
                <a16:creationId xmlns:a16="http://schemas.microsoft.com/office/drawing/2014/main" xmlns="" id="{657969E1-BB16-4D11-BD5C-9170FBD267C1}"/>
              </a:ext>
            </a:extLst>
          </p:cNvPr>
          <p:cNvSpPr txBox="1"/>
          <p:nvPr/>
        </p:nvSpPr>
        <p:spPr>
          <a:xfrm>
            <a:off x="43367" y="1544378"/>
            <a:ext cx="873998" cy="461665"/>
          </a:xfrm>
          <a:prstGeom prst="rect">
            <a:avLst/>
          </a:prstGeom>
          <a:noFill/>
        </p:spPr>
        <p:txBody>
          <a:bodyPr wrap="square" rtlCol="1">
            <a:spAutoFit/>
          </a:bodyPr>
          <a:lstStyle/>
          <a:p>
            <a:pPr algn="r"/>
            <a:r>
              <a:rPr lang="he-IL" sz="1200" b="1" dirty="0">
                <a:latin typeface="Arial" panose="020B0604020202020204" pitchFamily="34" charset="0"/>
                <a:cs typeface="Arial" panose="020B0604020202020204" pitchFamily="34" charset="0"/>
              </a:rPr>
              <a:t>מבנה ציבורי</a:t>
            </a:r>
          </a:p>
        </p:txBody>
      </p:sp>
      <p:sp>
        <p:nvSpPr>
          <p:cNvPr id="37" name="תיבת טקסט 36">
            <a:extLst>
              <a:ext uri="{FF2B5EF4-FFF2-40B4-BE49-F238E27FC236}">
                <a16:creationId xmlns:a16="http://schemas.microsoft.com/office/drawing/2014/main" xmlns="" id="{7FFE435D-994B-4D50-99D7-F675C898D50A}"/>
              </a:ext>
            </a:extLst>
          </p:cNvPr>
          <p:cNvSpPr txBox="1"/>
          <p:nvPr/>
        </p:nvSpPr>
        <p:spPr>
          <a:xfrm>
            <a:off x="7983048" y="1643060"/>
            <a:ext cx="1034740" cy="276999"/>
          </a:xfrm>
          <a:prstGeom prst="rect">
            <a:avLst/>
          </a:prstGeom>
          <a:noFill/>
          <a:ln>
            <a:noFill/>
          </a:ln>
        </p:spPr>
        <p:txBody>
          <a:bodyPr wrap="square" rtlCol="1">
            <a:spAutoFit/>
          </a:bodyPr>
          <a:lstStyle/>
          <a:p>
            <a:pPr algn="ctr"/>
            <a:r>
              <a:rPr lang="he-IL" sz="1200" b="1" dirty="0">
                <a:latin typeface="Arial" panose="020B0604020202020204" pitchFamily="34" charset="0"/>
                <a:cs typeface="Arial" panose="020B0604020202020204" pitchFamily="34" charset="0"/>
              </a:rPr>
              <a:t>מגורים</a:t>
            </a:r>
          </a:p>
        </p:txBody>
      </p:sp>
      <p:grpSp>
        <p:nvGrpSpPr>
          <p:cNvPr id="42" name="קבוצה 41">
            <a:extLst>
              <a:ext uri="{FF2B5EF4-FFF2-40B4-BE49-F238E27FC236}">
                <a16:creationId xmlns:a16="http://schemas.microsoft.com/office/drawing/2014/main" xmlns="" id="{A20C0C28-D209-41B8-98F7-BB4E8391A3B2}"/>
              </a:ext>
            </a:extLst>
          </p:cNvPr>
          <p:cNvGrpSpPr/>
          <p:nvPr/>
        </p:nvGrpSpPr>
        <p:grpSpPr>
          <a:xfrm>
            <a:off x="1566818" y="4737226"/>
            <a:ext cx="5872828" cy="451486"/>
            <a:chOff x="1566818" y="4419726"/>
            <a:chExt cx="5872828" cy="451486"/>
          </a:xfrm>
        </p:grpSpPr>
        <p:grpSp>
          <p:nvGrpSpPr>
            <p:cNvPr id="43" name="קבוצה 42">
              <a:extLst>
                <a:ext uri="{FF2B5EF4-FFF2-40B4-BE49-F238E27FC236}">
                  <a16:creationId xmlns:a16="http://schemas.microsoft.com/office/drawing/2014/main" xmlns="" id="{1D97F3F2-D609-4264-8E51-8C184BAD91DB}"/>
                </a:ext>
              </a:extLst>
            </p:cNvPr>
            <p:cNvGrpSpPr/>
            <p:nvPr/>
          </p:nvGrpSpPr>
          <p:grpSpPr>
            <a:xfrm>
              <a:off x="1566818" y="4435205"/>
              <a:ext cx="5872828" cy="436007"/>
              <a:chOff x="2878260" y="4342779"/>
              <a:chExt cx="5872828" cy="540264"/>
            </a:xfrm>
          </p:grpSpPr>
          <p:sp>
            <p:nvSpPr>
              <p:cNvPr id="47" name="תיבת טקסט 38">
                <a:extLst>
                  <a:ext uri="{FF2B5EF4-FFF2-40B4-BE49-F238E27FC236}">
                    <a16:creationId xmlns:a16="http://schemas.microsoft.com/office/drawing/2014/main" xmlns="" id="{80B5E76D-43A8-47F9-8463-B25D89C8EBA1}"/>
                  </a:ext>
                </a:extLst>
              </p:cNvPr>
              <p:cNvSpPr txBox="1"/>
              <p:nvPr/>
            </p:nvSpPr>
            <p:spPr>
              <a:xfrm>
                <a:off x="6005918" y="4539806"/>
                <a:ext cx="966921" cy="343235"/>
              </a:xfrm>
              <a:prstGeom prst="rect">
                <a:avLst/>
              </a:prstGeom>
              <a:noFill/>
            </p:spPr>
            <p:txBody>
              <a:bodyPr wrap="square" rtlCol="1">
                <a:spAutoFit/>
              </a:bodyPr>
              <a:lstStyle/>
              <a:p>
                <a:pPr algn="r"/>
                <a:r>
                  <a:rPr lang="he-IL" sz="1200" b="1" dirty="0">
                    <a:latin typeface="Arial" panose="020B0604020202020204" pitchFamily="34" charset="0"/>
                    <a:cs typeface="Arial" panose="020B0604020202020204" pitchFamily="34" charset="0"/>
                  </a:rPr>
                  <a:t>עץ מתוכנן</a:t>
                </a:r>
              </a:p>
            </p:txBody>
          </p:sp>
          <p:sp>
            <p:nvSpPr>
              <p:cNvPr id="48" name="תיבת טקסט 39">
                <a:extLst>
                  <a:ext uri="{FF2B5EF4-FFF2-40B4-BE49-F238E27FC236}">
                    <a16:creationId xmlns:a16="http://schemas.microsoft.com/office/drawing/2014/main" xmlns="" id="{8FD9E857-E16E-4976-9D13-D8542880A635}"/>
                  </a:ext>
                </a:extLst>
              </p:cNvPr>
              <p:cNvSpPr txBox="1"/>
              <p:nvPr/>
            </p:nvSpPr>
            <p:spPr>
              <a:xfrm>
                <a:off x="7240355" y="4539808"/>
                <a:ext cx="1181182" cy="343235"/>
              </a:xfrm>
              <a:prstGeom prst="rect">
                <a:avLst/>
              </a:prstGeom>
              <a:noFill/>
            </p:spPr>
            <p:txBody>
              <a:bodyPr wrap="square" rtlCol="1">
                <a:spAutoFit/>
              </a:bodyPr>
              <a:lstStyle/>
              <a:p>
                <a:pPr algn="r"/>
                <a:r>
                  <a:rPr lang="he-IL" sz="1200" b="1" dirty="0">
                    <a:latin typeface="Arial" panose="020B0604020202020204" pitchFamily="34" charset="0"/>
                    <a:cs typeface="Arial" panose="020B0604020202020204" pitchFamily="34" charset="0"/>
                  </a:rPr>
                  <a:t>רצועת </a:t>
                </a:r>
                <a:r>
                  <a:rPr lang="he-IL" sz="1200" b="1" dirty="0" err="1">
                    <a:latin typeface="Arial" panose="020B0604020202020204" pitchFamily="34" charset="0"/>
                    <a:cs typeface="Arial" panose="020B0604020202020204" pitchFamily="34" charset="0"/>
                  </a:rPr>
                  <a:t>רק"ל</a:t>
                </a:r>
                <a:endParaRPr lang="he-IL" sz="1200" b="1" dirty="0">
                  <a:latin typeface="Arial" panose="020B0604020202020204" pitchFamily="34" charset="0"/>
                  <a:cs typeface="Arial" panose="020B0604020202020204" pitchFamily="34" charset="0"/>
                </a:endParaRPr>
              </a:p>
            </p:txBody>
          </p:sp>
          <p:sp>
            <p:nvSpPr>
              <p:cNvPr id="49" name="מלבן 48">
                <a:extLst>
                  <a:ext uri="{FF2B5EF4-FFF2-40B4-BE49-F238E27FC236}">
                    <a16:creationId xmlns:a16="http://schemas.microsoft.com/office/drawing/2014/main" xmlns="" id="{BD95DB2B-080C-413F-9F89-1D42FD03A1CC}"/>
                  </a:ext>
                </a:extLst>
              </p:cNvPr>
              <p:cNvSpPr/>
              <p:nvPr/>
            </p:nvSpPr>
            <p:spPr>
              <a:xfrm>
                <a:off x="8400289" y="4539807"/>
                <a:ext cx="350799" cy="276999"/>
              </a:xfrm>
              <a:prstGeom prst="rect">
                <a:avLst/>
              </a:prstGeom>
              <a:solidFill>
                <a:srgbClr val="FF3300">
                  <a:alpha val="20000"/>
                </a:srgbClr>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p>
            </p:txBody>
          </p:sp>
          <p:sp>
            <p:nvSpPr>
              <p:cNvPr id="50" name="תיבת טקסט 41">
                <a:extLst>
                  <a:ext uri="{FF2B5EF4-FFF2-40B4-BE49-F238E27FC236}">
                    <a16:creationId xmlns:a16="http://schemas.microsoft.com/office/drawing/2014/main" xmlns="" id="{9158C656-BA2F-497A-9D91-0DE6D4E2DBA2}"/>
                  </a:ext>
                </a:extLst>
              </p:cNvPr>
              <p:cNvSpPr txBox="1"/>
              <p:nvPr/>
            </p:nvSpPr>
            <p:spPr>
              <a:xfrm>
                <a:off x="4890381" y="4539807"/>
                <a:ext cx="857291" cy="343234"/>
              </a:xfrm>
              <a:prstGeom prst="rect">
                <a:avLst/>
              </a:prstGeom>
              <a:noFill/>
            </p:spPr>
            <p:txBody>
              <a:bodyPr wrap="square" rtlCol="1">
                <a:spAutoFit/>
              </a:bodyPr>
              <a:lstStyle/>
              <a:p>
                <a:pPr algn="r"/>
                <a:r>
                  <a:rPr lang="he-IL" sz="1200" b="1" dirty="0">
                    <a:latin typeface="Arial" panose="020B0604020202020204" pitchFamily="34" charset="0"/>
                    <a:cs typeface="Arial" panose="020B0604020202020204" pitchFamily="34" charset="0"/>
                  </a:rPr>
                  <a:t>עץ לשימור</a:t>
                </a:r>
              </a:p>
            </p:txBody>
          </p:sp>
          <p:pic>
            <p:nvPicPr>
              <p:cNvPr id="51" name="Picture 31" descr="C:\liat\Trees\What+Kind+of+Tree+by+Immediate+Entourage.png">
                <a:extLst>
                  <a:ext uri="{FF2B5EF4-FFF2-40B4-BE49-F238E27FC236}">
                    <a16:creationId xmlns:a16="http://schemas.microsoft.com/office/drawing/2014/main" xmlns="" id="{23911487-F578-4902-AA34-2DA1ACC206D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271"/>
              <a:stretch/>
            </p:blipFill>
            <p:spPr bwMode="auto">
              <a:xfrm>
                <a:off x="6902502" y="4349795"/>
                <a:ext cx="537144" cy="51068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31" descr="C:\liat\Trees\What+Kind+of+Tree+by+Immediate+Entourage.png">
                <a:extLst>
                  <a:ext uri="{FF2B5EF4-FFF2-40B4-BE49-F238E27FC236}">
                    <a16:creationId xmlns:a16="http://schemas.microsoft.com/office/drawing/2014/main" xmlns="" id="{C0A9FE8C-4B9D-4BB6-B85B-12EBC70ABA3D}"/>
                  </a:ext>
                </a:extLst>
              </p:cNvPr>
              <p:cNvPicPr>
                <a:picLocks noChangeAspect="1" noChangeArrowheads="1"/>
              </p:cNvPicPr>
              <p:nvPr/>
            </p:nvPicPr>
            <p:blipFill rotWithShape="1">
              <a:blip r:embed="rId3" cstate="print">
                <a:duotone>
                  <a:prstClr val="black"/>
                  <a:schemeClr val="accent3">
                    <a:tint val="45000"/>
                    <a:satMod val="400000"/>
                  </a:schemeClr>
                </a:duotone>
                <a:extLst>
                  <a:ext uri="{28A0092B-C50C-407E-A947-70E740481C1C}">
                    <a14:useLocalDpi xmlns:a14="http://schemas.microsoft.com/office/drawing/2010/main" val="0"/>
                  </a:ext>
                </a:extLst>
              </a:blip>
              <a:srcRect b="6271"/>
              <a:stretch/>
            </p:blipFill>
            <p:spPr bwMode="auto">
              <a:xfrm>
                <a:off x="5654501" y="4354501"/>
                <a:ext cx="537144" cy="51068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תיבת טקסט 44">
                <a:extLst>
                  <a:ext uri="{FF2B5EF4-FFF2-40B4-BE49-F238E27FC236}">
                    <a16:creationId xmlns:a16="http://schemas.microsoft.com/office/drawing/2014/main" xmlns="" id="{A74FDEE3-3F62-408E-AB91-7917602C987A}"/>
                  </a:ext>
                </a:extLst>
              </p:cNvPr>
              <p:cNvSpPr txBox="1"/>
              <p:nvPr/>
            </p:nvSpPr>
            <p:spPr>
              <a:xfrm>
                <a:off x="2878260" y="4513217"/>
                <a:ext cx="1568149" cy="343234"/>
              </a:xfrm>
              <a:prstGeom prst="rect">
                <a:avLst/>
              </a:prstGeom>
              <a:noFill/>
            </p:spPr>
            <p:txBody>
              <a:bodyPr wrap="square" rtlCol="1">
                <a:spAutoFit/>
              </a:bodyPr>
              <a:lstStyle/>
              <a:p>
                <a:pPr algn="r"/>
                <a:r>
                  <a:rPr lang="he-IL" sz="1200" b="1" dirty="0">
                    <a:latin typeface="Arial" panose="020B0604020202020204" pitchFamily="34" charset="0"/>
                    <a:cs typeface="Arial" panose="020B0604020202020204" pitchFamily="34" charset="0"/>
                  </a:rPr>
                  <a:t>עץ לכריתה/העתקה</a:t>
                </a:r>
              </a:p>
            </p:txBody>
          </p:sp>
          <p:pic>
            <p:nvPicPr>
              <p:cNvPr id="54" name="Picture 31" descr="C:\liat\Trees\What+Kind+of+Tree+by+Immediate+Entourage.png">
                <a:extLst>
                  <a:ext uri="{FF2B5EF4-FFF2-40B4-BE49-F238E27FC236}">
                    <a16:creationId xmlns:a16="http://schemas.microsoft.com/office/drawing/2014/main" xmlns="" id="{37D7AD37-C303-4CFA-88DB-0C39A2D6C147}"/>
                  </a:ext>
                </a:extLst>
              </p:cNvPr>
              <p:cNvPicPr>
                <a:picLocks noChangeAspect="1" noChangeArrowheads="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b="6271"/>
              <a:stretch/>
            </p:blipFill>
            <p:spPr bwMode="auto">
              <a:xfrm>
                <a:off x="4353238" y="4342779"/>
                <a:ext cx="537144" cy="51068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תמונה 43">
              <a:extLst>
                <a:ext uri="{FF2B5EF4-FFF2-40B4-BE49-F238E27FC236}">
                  <a16:creationId xmlns:a16="http://schemas.microsoft.com/office/drawing/2014/main" xmlns="" id="{9F7B8FF4-7517-466F-86E5-03E0BC0D8700}"/>
                </a:ext>
              </a:extLst>
            </p:cNvPr>
            <p:cNvPicPr>
              <a:picLocks noChangeAspect="1"/>
            </p:cNvPicPr>
            <p:nvPr/>
          </p:nvPicPr>
          <p:blipFill rotWithShape="1">
            <a:blip r:embed="rId4"/>
            <a:srcRect b="49138"/>
            <a:stretch/>
          </p:blipFill>
          <p:spPr>
            <a:xfrm>
              <a:off x="5644322" y="4425462"/>
              <a:ext cx="420100" cy="431612"/>
            </a:xfrm>
            <a:prstGeom prst="rect">
              <a:avLst/>
            </a:prstGeom>
          </p:spPr>
        </p:pic>
        <p:pic>
          <p:nvPicPr>
            <p:cNvPr id="45" name="תמונה 44">
              <a:extLst>
                <a:ext uri="{FF2B5EF4-FFF2-40B4-BE49-F238E27FC236}">
                  <a16:creationId xmlns:a16="http://schemas.microsoft.com/office/drawing/2014/main" xmlns="" id="{CCD518B5-609E-46F7-83AF-460A9EDCB135}"/>
                </a:ext>
              </a:extLst>
            </p:cNvPr>
            <p:cNvPicPr>
              <a:picLocks noChangeAspect="1"/>
            </p:cNvPicPr>
            <p:nvPr/>
          </p:nvPicPr>
          <p:blipFill rotWithShape="1">
            <a:blip r:embed="rId4"/>
            <a:srcRect t="49138"/>
            <a:stretch/>
          </p:blipFill>
          <p:spPr>
            <a:xfrm>
              <a:off x="4405918" y="4419726"/>
              <a:ext cx="420100" cy="431612"/>
            </a:xfrm>
            <a:prstGeom prst="rect">
              <a:avLst/>
            </a:prstGeom>
          </p:spPr>
        </p:pic>
        <p:pic>
          <p:nvPicPr>
            <p:cNvPr id="46" name="תמונה 45">
              <a:extLst>
                <a:ext uri="{FF2B5EF4-FFF2-40B4-BE49-F238E27FC236}">
                  <a16:creationId xmlns:a16="http://schemas.microsoft.com/office/drawing/2014/main" xmlns="" id="{DA10F84F-9576-4F9A-97FB-58B6E0DD0D07}"/>
                </a:ext>
              </a:extLst>
            </p:cNvPr>
            <p:cNvPicPr>
              <a:picLocks noChangeAspect="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artisticMarker/>
                      </a14:imgEffect>
                    </a14:imgLayer>
                  </a14:imgProps>
                </a:ext>
              </a:extLst>
            </a:blip>
            <a:srcRect t="49138"/>
            <a:stretch/>
          </p:blipFill>
          <p:spPr>
            <a:xfrm>
              <a:off x="3077931" y="4425185"/>
              <a:ext cx="420100" cy="431612"/>
            </a:xfrm>
            <a:prstGeom prst="rect">
              <a:avLst/>
            </a:prstGeom>
          </p:spPr>
        </p:pic>
      </p:grpSp>
      <p:sp>
        <p:nvSpPr>
          <p:cNvPr id="2" name="TextBox 3">
            <a:extLst>
              <a:ext uri="{FF2B5EF4-FFF2-40B4-BE49-F238E27FC236}">
                <a16:creationId xmlns:a16="http://schemas.microsoft.com/office/drawing/2014/main" xmlns="" id="{B9C56D00-351B-43CC-9064-1B96EB641724}"/>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חתך טיפוסי</a:t>
            </a:r>
            <a:r>
              <a:rPr lang="he-IL" sz="2400" b="1" dirty="0">
                <a:solidFill>
                  <a:prstClr val="white"/>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017358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תמונה 12">
            <a:extLst>
              <a:ext uri="{FF2B5EF4-FFF2-40B4-BE49-F238E27FC236}">
                <a16:creationId xmlns:a16="http://schemas.microsoft.com/office/drawing/2014/main" xmlns="" id="{375C1EE2-D45C-41DF-B8E2-9DBE44A6763F}"/>
              </a:ext>
            </a:extLst>
          </p:cNvPr>
          <p:cNvPicPr>
            <a:picLocks noChangeAspect="1"/>
          </p:cNvPicPr>
          <p:nvPr/>
        </p:nvPicPr>
        <p:blipFill rotWithShape="1">
          <a:blip r:embed="rId2"/>
          <a:srcRect t="10816" b="18006"/>
          <a:stretch/>
        </p:blipFill>
        <p:spPr>
          <a:xfrm>
            <a:off x="362616" y="1753840"/>
            <a:ext cx="8280000" cy="2547807"/>
          </a:xfrm>
          <a:prstGeom prst="rect">
            <a:avLst/>
          </a:prstGeom>
        </p:spPr>
      </p:pic>
      <p:grpSp>
        <p:nvGrpSpPr>
          <p:cNvPr id="2" name="קבוצה 1">
            <a:extLst>
              <a:ext uri="{FF2B5EF4-FFF2-40B4-BE49-F238E27FC236}">
                <a16:creationId xmlns:a16="http://schemas.microsoft.com/office/drawing/2014/main" xmlns="" id="{BF63C946-67AA-44A1-9EB8-3720BF053E1C}"/>
              </a:ext>
            </a:extLst>
          </p:cNvPr>
          <p:cNvGrpSpPr/>
          <p:nvPr/>
        </p:nvGrpSpPr>
        <p:grpSpPr>
          <a:xfrm>
            <a:off x="824800" y="2724202"/>
            <a:ext cx="5286132" cy="2517975"/>
            <a:chOff x="1367562" y="2767540"/>
            <a:chExt cx="4623615" cy="2202394"/>
          </a:xfrm>
        </p:grpSpPr>
        <p:sp>
          <p:nvSpPr>
            <p:cNvPr id="6" name="תיבת טקסט 26">
              <a:extLst>
                <a:ext uri="{FF2B5EF4-FFF2-40B4-BE49-F238E27FC236}">
                  <a16:creationId xmlns:a16="http://schemas.microsoft.com/office/drawing/2014/main" xmlns="" id="{C4EDC74A-BAE0-49FC-9388-36EF44A652C0}"/>
                </a:ext>
              </a:extLst>
            </p:cNvPr>
            <p:cNvSpPr txBox="1"/>
            <p:nvPr/>
          </p:nvSpPr>
          <p:spPr>
            <a:xfrm>
              <a:off x="1367562" y="2767540"/>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שד' ירושלים</a:t>
              </a:r>
            </a:p>
          </p:txBody>
        </p:sp>
        <p:sp>
          <p:nvSpPr>
            <p:cNvPr id="10" name="תיבת טקסט 26">
              <a:extLst>
                <a:ext uri="{FF2B5EF4-FFF2-40B4-BE49-F238E27FC236}">
                  <a16:creationId xmlns:a16="http://schemas.microsoft.com/office/drawing/2014/main" xmlns="" id="{C4EDC74A-BAE0-49FC-9388-36EF44A652C0}"/>
                </a:ext>
              </a:extLst>
            </p:cNvPr>
            <p:cNvSpPr txBox="1"/>
            <p:nvPr/>
          </p:nvSpPr>
          <p:spPr>
            <a:xfrm rot="16200000">
              <a:off x="5058342" y="4037098"/>
              <a:ext cx="1569548" cy="296123"/>
            </a:xfrm>
            <a:prstGeom prst="rect">
              <a:avLst/>
            </a:prstGeom>
            <a:noFill/>
          </p:spPr>
          <p:txBody>
            <a:bodyPr wrap="square" rtlCol="1">
              <a:spAutoFit/>
            </a:bodyPr>
            <a:lstStyle/>
            <a:p>
              <a:pPr algn="ctr"/>
              <a:r>
                <a:rPr lang="he-IL" sz="1600" b="1" dirty="0">
                  <a:latin typeface="Arial" panose="020B0604020202020204" pitchFamily="34" charset="0"/>
                  <a:cs typeface="Arial" panose="020B0604020202020204" pitchFamily="34" charset="0"/>
                </a:rPr>
                <a:t>רח' בר כוכבא</a:t>
              </a:r>
            </a:p>
          </p:txBody>
        </p:sp>
      </p:grpSp>
      <p:pic>
        <p:nvPicPr>
          <p:cNvPr id="12" name="Picture 2" descr="C:\liat\Trees\AutoCAD Graphics\Nof-hetz zafon-white.png">
            <a:extLst>
              <a:ext uri="{FF2B5EF4-FFF2-40B4-BE49-F238E27FC236}">
                <a16:creationId xmlns:a16="http://schemas.microsoft.com/office/drawing/2014/main" xmlns="" id="{751E5872-B6E8-40EF-A6A4-69FAE79F679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18097155">
            <a:off x="313135" y="1150931"/>
            <a:ext cx="589079" cy="461983"/>
          </a:xfrm>
          <a:prstGeom prst="rect">
            <a:avLst/>
          </a:prstGeom>
          <a:noFill/>
          <a:extLst>
            <a:ext uri="{909E8E84-426E-40DD-AFC4-6F175D3DCCD1}">
              <a14:hiddenFill xmlns:a14="http://schemas.microsoft.com/office/drawing/2010/main">
                <a:solidFill>
                  <a:srgbClr val="FFFFFF"/>
                </a:solidFill>
              </a14:hiddenFill>
            </a:ext>
          </a:extLst>
        </p:spPr>
      </p:pic>
      <p:sp>
        <p:nvSpPr>
          <p:cNvPr id="3" name="מלבן 2"/>
          <p:cNvSpPr/>
          <p:nvPr/>
        </p:nvSpPr>
        <p:spPr>
          <a:xfrm>
            <a:off x="4502617" y="1183111"/>
            <a:ext cx="1512205" cy="367092"/>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מלבן 3"/>
          <p:cNvSpPr/>
          <p:nvPr/>
        </p:nvSpPr>
        <p:spPr>
          <a:xfrm>
            <a:off x="7543800" y="1183112"/>
            <a:ext cx="1350344" cy="824759"/>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מלבן 4"/>
          <p:cNvSpPr/>
          <p:nvPr/>
        </p:nvSpPr>
        <p:spPr>
          <a:xfrm>
            <a:off x="6014822" y="1113176"/>
            <a:ext cx="1528979" cy="132694"/>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TextBox 3">
            <a:extLst>
              <a:ext uri="{FF2B5EF4-FFF2-40B4-BE49-F238E27FC236}">
                <a16:creationId xmlns:a16="http://schemas.microsoft.com/office/drawing/2014/main" xmlns="" id="{4F4ECC35-BD32-4114-87FA-1AA6A2A00196}"/>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תיאום מערכות</a:t>
            </a:r>
            <a:r>
              <a:rPr lang="he-IL" sz="2400" b="1" dirty="0">
                <a:solidFill>
                  <a:prstClr val="white"/>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097150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גזירת מסך"/>
          <p:cNvPicPr>
            <a:picLocks noChangeAspect="1"/>
          </p:cNvPicPr>
          <p:nvPr/>
        </p:nvPicPr>
        <p:blipFill rotWithShape="1">
          <a:blip r:embed="rId3">
            <a:extLst>
              <a:ext uri="{28A0092B-C50C-407E-A947-70E740481C1C}">
                <a14:useLocalDpi xmlns:a14="http://schemas.microsoft.com/office/drawing/2010/main" val="0"/>
              </a:ext>
            </a:extLst>
          </a:blip>
          <a:srcRect l="1614" t="7507" r="4700" b="3868"/>
          <a:stretch/>
        </p:blipFill>
        <p:spPr>
          <a:xfrm>
            <a:off x="254144" y="948546"/>
            <a:ext cx="8566760" cy="4206384"/>
          </a:xfrm>
          <a:prstGeom prst="rect">
            <a:avLst/>
          </a:prstGeom>
        </p:spPr>
      </p:pic>
      <p:sp>
        <p:nvSpPr>
          <p:cNvPr id="2" name="מציין מיקום של מספר שקופית 1"/>
          <p:cNvSpPr>
            <a:spLocks noGrp="1"/>
          </p:cNvSpPr>
          <p:nvPr>
            <p:ph type="sldNum" sz="quarter" idx="4294967295"/>
          </p:nvPr>
        </p:nvSpPr>
        <p:spPr>
          <a:xfrm>
            <a:off x="7086600" y="5154930"/>
            <a:ext cx="2057400" cy="274320"/>
          </a:xfrm>
        </p:spPr>
        <p:txBody>
          <a:bodyPr/>
          <a:lstStyle/>
          <a:p>
            <a:fld id="{5061E9D2-BB25-4C11-9218-BCDCD49ADC8F}" type="slidenum">
              <a:rPr lang="en-US" smtClean="0">
                <a:solidFill>
                  <a:prstClr val="black">
                    <a:tint val="75000"/>
                  </a:prstClr>
                </a:solidFill>
              </a:rPr>
              <a:pPr/>
              <a:t>13</a:t>
            </a:fld>
            <a:endParaRPr lang="en-US" dirty="0">
              <a:solidFill>
                <a:prstClr val="black">
                  <a:tint val="75000"/>
                </a:prstClr>
              </a:solidFill>
            </a:endParaRPr>
          </a:p>
        </p:txBody>
      </p:sp>
      <p:sp>
        <p:nvSpPr>
          <p:cNvPr id="7" name="TextBox 6">
            <a:extLst>
              <a:ext uri="{FF2B5EF4-FFF2-40B4-BE49-F238E27FC236}">
                <a16:creationId xmlns:a16="http://schemas.microsoft.com/office/drawing/2014/main" xmlns="" id="{8A88B94F-3411-4234-AD94-98F28A97DA73}"/>
              </a:ext>
            </a:extLst>
          </p:cNvPr>
          <p:cNvSpPr txBox="1"/>
          <p:nvPr/>
        </p:nvSpPr>
        <p:spPr>
          <a:xfrm>
            <a:off x="254144" y="25757"/>
            <a:ext cx="8496944" cy="584775"/>
          </a:xfrm>
          <a:prstGeom prst="rect">
            <a:avLst/>
          </a:prstGeom>
          <a:noFill/>
        </p:spPr>
        <p:txBody>
          <a:bodyPr wrap="square" rtlCol="1">
            <a:spAutoFit/>
          </a:bodyPr>
          <a:lstStyle/>
          <a:p>
            <a:pPr algn="ctr" rtl="1"/>
            <a:r>
              <a:rPr lang="he-IL" sz="3200" b="1" dirty="0">
                <a:solidFill>
                  <a:prstClr val="white"/>
                </a:solidFill>
                <a:latin typeface="Calibri" panose="020F0502020204030204" pitchFamily="34" charset="0"/>
                <a:cs typeface="Calibri" panose="020F0502020204030204" pitchFamily="34" charset="0"/>
              </a:rPr>
              <a:t>תאום מערכות חתך טיפוסי 3+300</a:t>
            </a:r>
          </a:p>
        </p:txBody>
      </p:sp>
    </p:spTree>
    <p:extLst>
      <p:ext uri="{BB962C8B-B14F-4D97-AF65-F5344CB8AC3E}">
        <p14:creationId xmlns:p14="http://schemas.microsoft.com/office/powerpoint/2010/main" val="482577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קבוצה 1"/>
          <p:cNvGrpSpPr/>
          <p:nvPr/>
        </p:nvGrpSpPr>
        <p:grpSpPr>
          <a:xfrm rot="994205">
            <a:off x="21639" y="1994356"/>
            <a:ext cx="9000000" cy="2197171"/>
            <a:chOff x="254144" y="1975815"/>
            <a:chExt cx="10489078" cy="2197171"/>
          </a:xfrm>
        </p:grpSpPr>
        <p:pic>
          <p:nvPicPr>
            <p:cNvPr id="1027" name="Picture 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4144" y="1994400"/>
              <a:ext cx="4692193" cy="21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4603" y="2012986"/>
              <a:ext cx="4552567" cy="21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07322" y="1975815"/>
              <a:ext cx="2235900" cy="21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62" name="Picture 2" descr="C:\liat\Trees\AutoCAD Graphics\Nof-hetz zafon-white.png">
            <a:extLst>
              <a:ext uri="{FF2B5EF4-FFF2-40B4-BE49-F238E27FC236}">
                <a16:creationId xmlns:a16="http://schemas.microsoft.com/office/drawing/2014/main" xmlns="" id="{50475CBB-57BD-4A34-8E07-5B34EE795E1F}"/>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8890491">
            <a:off x="8232317" y="1204405"/>
            <a:ext cx="374046" cy="293344"/>
          </a:xfrm>
          <a:prstGeom prst="rect">
            <a:avLst/>
          </a:prstGeom>
          <a:noFill/>
          <a:extLst>
            <a:ext uri="{909E8E84-426E-40DD-AFC4-6F175D3DCCD1}">
              <a14:hiddenFill xmlns:a14="http://schemas.microsoft.com/office/drawing/2010/main">
                <a:solidFill>
                  <a:srgbClr val="FFFFFF"/>
                </a:solidFill>
              </a14:hiddenFill>
            </a:ext>
          </a:extLst>
        </p:spPr>
      </p:pic>
      <p:grpSp>
        <p:nvGrpSpPr>
          <p:cNvPr id="63" name="קבוצה 62">
            <a:extLst>
              <a:ext uri="{FF2B5EF4-FFF2-40B4-BE49-F238E27FC236}">
                <a16:creationId xmlns:a16="http://schemas.microsoft.com/office/drawing/2014/main" xmlns="" id="{E660C433-0525-4DF3-A5C1-1B42B2FAB7FF}"/>
              </a:ext>
            </a:extLst>
          </p:cNvPr>
          <p:cNvGrpSpPr/>
          <p:nvPr/>
        </p:nvGrpSpPr>
        <p:grpSpPr>
          <a:xfrm rot="1614238">
            <a:off x="55040" y="1201373"/>
            <a:ext cx="488696" cy="1082025"/>
            <a:chOff x="61267" y="1466152"/>
            <a:chExt cx="488696" cy="1082025"/>
          </a:xfrm>
        </p:grpSpPr>
        <p:cxnSp>
          <p:nvCxnSpPr>
            <p:cNvPr id="64" name="מחבר חץ ישר 63">
              <a:extLst>
                <a:ext uri="{FF2B5EF4-FFF2-40B4-BE49-F238E27FC236}">
                  <a16:creationId xmlns:a16="http://schemas.microsoft.com/office/drawing/2014/main" xmlns="" id="{3A19B37A-F24D-40A9-BA6E-405B686A4151}"/>
                </a:ext>
              </a:extLst>
            </p:cNvPr>
            <p:cNvCxnSpPr>
              <a:cxnSpLocks/>
            </p:cNvCxnSpPr>
            <p:nvPr/>
          </p:nvCxnSpPr>
          <p:spPr>
            <a:xfrm>
              <a:off x="302866" y="1466152"/>
              <a:ext cx="0" cy="1082025"/>
            </a:xfrm>
            <a:prstGeom prst="straightConnector1">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משולש שווה-שוקיים 50">
              <a:extLst>
                <a:ext uri="{FF2B5EF4-FFF2-40B4-BE49-F238E27FC236}">
                  <a16:creationId xmlns:a16="http://schemas.microsoft.com/office/drawing/2014/main" xmlns="" id="{44AD6D6A-FB03-454F-A6D4-24EEA8DF4FEB}"/>
                </a:ext>
              </a:extLst>
            </p:cNvPr>
            <p:cNvSpPr/>
            <p:nvPr/>
          </p:nvSpPr>
          <p:spPr>
            <a:xfrm rot="16200000">
              <a:off x="32637" y="2334989"/>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66" name="משולש שווה-שוקיים 51">
              <a:extLst>
                <a:ext uri="{FF2B5EF4-FFF2-40B4-BE49-F238E27FC236}">
                  <a16:creationId xmlns:a16="http://schemas.microsoft.com/office/drawing/2014/main" xmlns="" id="{3FB9B9F5-B291-4FE2-B213-39AE7014C74C}"/>
                </a:ext>
              </a:extLst>
            </p:cNvPr>
            <p:cNvSpPr/>
            <p:nvPr/>
          </p:nvSpPr>
          <p:spPr>
            <a:xfrm rot="5400000" flipH="1">
              <a:off x="366575" y="2332742"/>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pSp>
      <p:grpSp>
        <p:nvGrpSpPr>
          <p:cNvPr id="67" name="קבוצה 66">
            <a:extLst>
              <a:ext uri="{FF2B5EF4-FFF2-40B4-BE49-F238E27FC236}">
                <a16:creationId xmlns:a16="http://schemas.microsoft.com/office/drawing/2014/main" xmlns="" id="{E660C433-0525-4DF3-A5C1-1B42B2FAB7FF}"/>
              </a:ext>
            </a:extLst>
          </p:cNvPr>
          <p:cNvGrpSpPr/>
          <p:nvPr/>
        </p:nvGrpSpPr>
        <p:grpSpPr>
          <a:xfrm rot="987543">
            <a:off x="8562613" y="3857300"/>
            <a:ext cx="488696" cy="1082025"/>
            <a:chOff x="61267" y="1466152"/>
            <a:chExt cx="488696" cy="1082025"/>
          </a:xfrm>
        </p:grpSpPr>
        <p:cxnSp>
          <p:nvCxnSpPr>
            <p:cNvPr id="68" name="מחבר חץ ישר 67">
              <a:extLst>
                <a:ext uri="{FF2B5EF4-FFF2-40B4-BE49-F238E27FC236}">
                  <a16:creationId xmlns:a16="http://schemas.microsoft.com/office/drawing/2014/main" xmlns="" id="{3A19B37A-F24D-40A9-BA6E-405B686A4151}"/>
                </a:ext>
              </a:extLst>
            </p:cNvPr>
            <p:cNvCxnSpPr>
              <a:cxnSpLocks/>
            </p:cNvCxnSpPr>
            <p:nvPr/>
          </p:nvCxnSpPr>
          <p:spPr>
            <a:xfrm>
              <a:off x="302866" y="1466152"/>
              <a:ext cx="0" cy="1082025"/>
            </a:xfrm>
            <a:prstGeom prst="straightConnector1">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משולש שווה-שוקיים 50">
              <a:extLst>
                <a:ext uri="{FF2B5EF4-FFF2-40B4-BE49-F238E27FC236}">
                  <a16:creationId xmlns:a16="http://schemas.microsoft.com/office/drawing/2014/main" xmlns="" id="{44AD6D6A-FB03-454F-A6D4-24EEA8DF4FEB}"/>
                </a:ext>
              </a:extLst>
            </p:cNvPr>
            <p:cNvSpPr/>
            <p:nvPr/>
          </p:nvSpPr>
          <p:spPr>
            <a:xfrm rot="16200000">
              <a:off x="32637" y="2334989"/>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70" name="משולש שווה-שוקיים 51">
              <a:extLst>
                <a:ext uri="{FF2B5EF4-FFF2-40B4-BE49-F238E27FC236}">
                  <a16:creationId xmlns:a16="http://schemas.microsoft.com/office/drawing/2014/main" xmlns="" id="{3FB9B9F5-B291-4FE2-B213-39AE7014C74C}"/>
                </a:ext>
              </a:extLst>
            </p:cNvPr>
            <p:cNvSpPr/>
            <p:nvPr/>
          </p:nvSpPr>
          <p:spPr>
            <a:xfrm rot="5400000" flipH="1">
              <a:off x="366575" y="2332742"/>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pSp>
      <p:sp>
        <p:nvSpPr>
          <p:cNvPr id="75" name="תיבת טקסט 55">
            <a:extLst>
              <a:ext uri="{FF2B5EF4-FFF2-40B4-BE49-F238E27FC236}">
                <a16:creationId xmlns:a16="http://schemas.microsoft.com/office/drawing/2014/main" xmlns="" id="{A5DD4756-0A8C-4511-9B9F-9B99F34503D1}"/>
              </a:ext>
            </a:extLst>
          </p:cNvPr>
          <p:cNvSpPr txBox="1"/>
          <p:nvPr/>
        </p:nvSpPr>
        <p:spPr>
          <a:xfrm rot="17931653">
            <a:off x="142882" y="2168330"/>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G1-4</a:t>
            </a:r>
            <a:endParaRPr lang="he-IL" sz="1200" b="1" dirty="0">
              <a:solidFill>
                <a:srgbClr val="C00000"/>
              </a:solidFill>
              <a:latin typeface="Arial" panose="020B0604020202020204" pitchFamily="34" charset="0"/>
              <a:cs typeface="Arial" panose="020B0604020202020204" pitchFamily="34" charset="0"/>
            </a:endParaRPr>
          </a:p>
        </p:txBody>
      </p:sp>
      <p:sp>
        <p:nvSpPr>
          <p:cNvPr id="76" name="תיבת טקסט 55">
            <a:extLst>
              <a:ext uri="{FF2B5EF4-FFF2-40B4-BE49-F238E27FC236}">
                <a16:creationId xmlns:a16="http://schemas.microsoft.com/office/drawing/2014/main" xmlns="" id="{A5DD4756-0A8C-4511-9B9F-9B99F34503D1}"/>
              </a:ext>
            </a:extLst>
          </p:cNvPr>
          <p:cNvSpPr txBox="1"/>
          <p:nvPr/>
        </p:nvSpPr>
        <p:spPr>
          <a:xfrm rot="18019564">
            <a:off x="-510545" y="1758501"/>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G1-5</a:t>
            </a:r>
            <a:endParaRPr lang="he-IL" sz="1200" b="1" dirty="0">
              <a:solidFill>
                <a:srgbClr val="C00000"/>
              </a:solidFill>
              <a:latin typeface="Arial" panose="020B0604020202020204" pitchFamily="34" charset="0"/>
              <a:cs typeface="Arial" panose="020B0604020202020204" pitchFamily="34" charset="0"/>
            </a:endParaRPr>
          </a:p>
        </p:txBody>
      </p:sp>
      <p:sp>
        <p:nvSpPr>
          <p:cNvPr id="77" name="תיבת טקסט 55">
            <a:extLst>
              <a:ext uri="{FF2B5EF4-FFF2-40B4-BE49-F238E27FC236}">
                <a16:creationId xmlns:a16="http://schemas.microsoft.com/office/drawing/2014/main" xmlns="" id="{A5DD4756-0A8C-4511-9B9F-9B99F34503D1}"/>
              </a:ext>
            </a:extLst>
          </p:cNvPr>
          <p:cNvSpPr txBox="1"/>
          <p:nvPr/>
        </p:nvSpPr>
        <p:spPr>
          <a:xfrm rot="17139634">
            <a:off x="8074950" y="4477516"/>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G1-4</a:t>
            </a:r>
            <a:endParaRPr lang="he-IL" sz="1200" b="1" dirty="0">
              <a:solidFill>
                <a:srgbClr val="C00000"/>
              </a:solidFill>
              <a:latin typeface="Arial" panose="020B0604020202020204" pitchFamily="34" charset="0"/>
              <a:cs typeface="Arial" panose="020B0604020202020204" pitchFamily="34" charset="0"/>
            </a:endParaRPr>
          </a:p>
        </p:txBody>
      </p:sp>
      <p:sp>
        <p:nvSpPr>
          <p:cNvPr id="78" name="תיבת טקסט 55">
            <a:extLst>
              <a:ext uri="{FF2B5EF4-FFF2-40B4-BE49-F238E27FC236}">
                <a16:creationId xmlns:a16="http://schemas.microsoft.com/office/drawing/2014/main" xmlns="" id="{A5DD4756-0A8C-4511-9B9F-9B99F34503D1}"/>
              </a:ext>
            </a:extLst>
          </p:cNvPr>
          <p:cNvSpPr txBox="1"/>
          <p:nvPr/>
        </p:nvSpPr>
        <p:spPr>
          <a:xfrm rot="17139634">
            <a:off x="8682169" y="4724695"/>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G1-3</a:t>
            </a:r>
            <a:endParaRPr lang="he-IL" sz="1200" b="1" dirty="0">
              <a:solidFill>
                <a:srgbClr val="C00000"/>
              </a:solidFill>
              <a:latin typeface="Arial" panose="020B0604020202020204" pitchFamily="34" charset="0"/>
              <a:cs typeface="Arial" panose="020B0604020202020204" pitchFamily="34" charset="0"/>
            </a:endParaRPr>
          </a:p>
        </p:txBody>
      </p:sp>
      <p:sp>
        <p:nvSpPr>
          <p:cNvPr id="79" name="תיבת טקסט 54">
            <a:extLst>
              <a:ext uri="{FF2B5EF4-FFF2-40B4-BE49-F238E27FC236}">
                <a16:creationId xmlns:a16="http://schemas.microsoft.com/office/drawing/2014/main" xmlns="" id="{5169516E-33C2-474F-BECA-33ABA9B3DEF1}"/>
              </a:ext>
            </a:extLst>
          </p:cNvPr>
          <p:cNvSpPr txBox="1"/>
          <p:nvPr/>
        </p:nvSpPr>
        <p:spPr>
          <a:xfrm rot="17895639">
            <a:off x="345751" y="930546"/>
            <a:ext cx="643048" cy="276999"/>
          </a:xfrm>
          <a:prstGeom prst="rect">
            <a:avLst/>
          </a:prstGeom>
          <a:noFill/>
        </p:spPr>
        <p:txBody>
          <a:bodyPr wrap="square" rtlCol="1">
            <a:spAutoFit/>
          </a:bodyPr>
          <a:lstStyle/>
          <a:p>
            <a:pPr algn="ctr"/>
            <a:r>
              <a:rPr lang="he-IL" sz="1200" b="1" dirty="0">
                <a:solidFill>
                  <a:srgbClr val="C00000"/>
                </a:solidFill>
                <a:latin typeface="Arial" panose="020B0604020202020204" pitchFamily="34" charset="0"/>
                <a:cs typeface="Arial" panose="020B0604020202020204" pitchFamily="34" charset="0"/>
              </a:rPr>
              <a:t>4+580</a:t>
            </a:r>
          </a:p>
        </p:txBody>
      </p:sp>
      <p:sp>
        <p:nvSpPr>
          <p:cNvPr id="80" name="תיבת טקסט 54">
            <a:extLst>
              <a:ext uri="{FF2B5EF4-FFF2-40B4-BE49-F238E27FC236}">
                <a16:creationId xmlns:a16="http://schemas.microsoft.com/office/drawing/2014/main" xmlns="" id="{5169516E-33C2-474F-BECA-33ABA9B3DEF1}"/>
              </a:ext>
            </a:extLst>
          </p:cNvPr>
          <p:cNvSpPr txBox="1"/>
          <p:nvPr/>
        </p:nvSpPr>
        <p:spPr>
          <a:xfrm rot="17139634">
            <a:off x="8444982" y="3762797"/>
            <a:ext cx="643048" cy="276999"/>
          </a:xfrm>
          <a:prstGeom prst="rect">
            <a:avLst/>
          </a:prstGeom>
          <a:noFill/>
        </p:spPr>
        <p:txBody>
          <a:bodyPr wrap="square" rtlCol="1">
            <a:spAutoFit/>
          </a:bodyPr>
          <a:lstStyle/>
          <a:p>
            <a:pPr algn="ctr"/>
            <a:r>
              <a:rPr lang="he-IL" sz="1200" b="1" dirty="0">
                <a:solidFill>
                  <a:srgbClr val="C00000"/>
                </a:solidFill>
                <a:latin typeface="Arial" panose="020B0604020202020204" pitchFamily="34" charset="0"/>
                <a:cs typeface="Arial" panose="020B0604020202020204" pitchFamily="34" charset="0"/>
              </a:rPr>
              <a:t>2+840</a:t>
            </a:r>
          </a:p>
        </p:txBody>
      </p:sp>
      <p:sp>
        <p:nvSpPr>
          <p:cNvPr id="83" name="תיבת טקסט 52">
            <a:extLst>
              <a:ext uri="{FF2B5EF4-FFF2-40B4-BE49-F238E27FC236}">
                <a16:creationId xmlns:a16="http://schemas.microsoft.com/office/drawing/2014/main" xmlns="" id="{183E2565-0AF5-42CB-9E6C-574502AA222B}"/>
              </a:ext>
            </a:extLst>
          </p:cNvPr>
          <p:cNvSpPr txBox="1"/>
          <p:nvPr/>
        </p:nvSpPr>
        <p:spPr>
          <a:xfrm rot="17196111">
            <a:off x="873589" y="3059962"/>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גאולים</a:t>
            </a:r>
          </a:p>
        </p:txBody>
      </p:sp>
      <p:sp>
        <p:nvSpPr>
          <p:cNvPr id="85" name="תיבת טקסט 52">
            <a:extLst>
              <a:ext uri="{FF2B5EF4-FFF2-40B4-BE49-F238E27FC236}">
                <a16:creationId xmlns:a16="http://schemas.microsoft.com/office/drawing/2014/main" xmlns="" id="{183E2565-0AF5-42CB-9E6C-574502AA222B}"/>
              </a:ext>
            </a:extLst>
          </p:cNvPr>
          <p:cNvSpPr txBox="1"/>
          <p:nvPr/>
        </p:nvSpPr>
        <p:spPr>
          <a:xfrm rot="16727382">
            <a:off x="3304546" y="3577638"/>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בר כוכבא</a:t>
            </a:r>
          </a:p>
        </p:txBody>
      </p:sp>
      <p:sp>
        <p:nvSpPr>
          <p:cNvPr id="86" name="תיבת טקסט 52">
            <a:extLst>
              <a:ext uri="{FF2B5EF4-FFF2-40B4-BE49-F238E27FC236}">
                <a16:creationId xmlns:a16="http://schemas.microsoft.com/office/drawing/2014/main" xmlns="" id="{183E2565-0AF5-42CB-9E6C-574502AA222B}"/>
              </a:ext>
            </a:extLst>
          </p:cNvPr>
          <p:cNvSpPr txBox="1"/>
          <p:nvPr/>
        </p:nvSpPr>
        <p:spPr>
          <a:xfrm rot="17196111">
            <a:off x="3985197" y="2344945"/>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בצלאל</a:t>
            </a:r>
          </a:p>
        </p:txBody>
      </p:sp>
      <p:sp>
        <p:nvSpPr>
          <p:cNvPr id="89" name="תיבת טקסט 52">
            <a:extLst>
              <a:ext uri="{FF2B5EF4-FFF2-40B4-BE49-F238E27FC236}">
                <a16:creationId xmlns:a16="http://schemas.microsoft.com/office/drawing/2014/main" xmlns="" id="{183E2565-0AF5-42CB-9E6C-574502AA222B}"/>
              </a:ext>
            </a:extLst>
          </p:cNvPr>
          <p:cNvSpPr txBox="1"/>
          <p:nvPr/>
        </p:nvSpPr>
        <p:spPr>
          <a:xfrm rot="17196111">
            <a:off x="4841886" y="3889157"/>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החרש</a:t>
            </a:r>
          </a:p>
        </p:txBody>
      </p:sp>
      <p:sp>
        <p:nvSpPr>
          <p:cNvPr id="90" name="תיבת טקסט 52">
            <a:extLst>
              <a:ext uri="{FF2B5EF4-FFF2-40B4-BE49-F238E27FC236}">
                <a16:creationId xmlns:a16="http://schemas.microsoft.com/office/drawing/2014/main" xmlns="" id="{183E2565-0AF5-42CB-9E6C-574502AA222B}"/>
              </a:ext>
            </a:extLst>
          </p:cNvPr>
          <p:cNvSpPr txBox="1"/>
          <p:nvPr/>
        </p:nvSpPr>
        <p:spPr>
          <a:xfrm rot="17196111">
            <a:off x="5402538" y="4136953"/>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שרת</a:t>
            </a:r>
          </a:p>
        </p:txBody>
      </p:sp>
      <p:sp>
        <p:nvSpPr>
          <p:cNvPr id="91" name="תיבת טקסט 52">
            <a:extLst>
              <a:ext uri="{FF2B5EF4-FFF2-40B4-BE49-F238E27FC236}">
                <a16:creationId xmlns:a16="http://schemas.microsoft.com/office/drawing/2014/main" xmlns="" id="{183E2565-0AF5-42CB-9E6C-574502AA222B}"/>
              </a:ext>
            </a:extLst>
          </p:cNvPr>
          <p:cNvSpPr txBox="1"/>
          <p:nvPr/>
        </p:nvSpPr>
        <p:spPr>
          <a:xfrm rot="17009762">
            <a:off x="7070737" y="2511320"/>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המלאכה</a:t>
            </a:r>
          </a:p>
        </p:txBody>
      </p:sp>
      <p:sp>
        <p:nvSpPr>
          <p:cNvPr id="94" name="תיבת טקסט 52">
            <a:extLst>
              <a:ext uri="{FF2B5EF4-FFF2-40B4-BE49-F238E27FC236}">
                <a16:creationId xmlns:a16="http://schemas.microsoft.com/office/drawing/2014/main" xmlns="" id="{183E2565-0AF5-42CB-9E6C-574502AA222B}"/>
              </a:ext>
            </a:extLst>
          </p:cNvPr>
          <p:cNvSpPr txBox="1"/>
          <p:nvPr/>
        </p:nvSpPr>
        <p:spPr>
          <a:xfrm rot="18546559">
            <a:off x="6104533" y="4315300"/>
            <a:ext cx="1167939"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אלופי צה"ל</a:t>
            </a:r>
          </a:p>
        </p:txBody>
      </p:sp>
      <p:sp>
        <p:nvSpPr>
          <p:cNvPr id="95" name="תיבת טקסט 52">
            <a:extLst>
              <a:ext uri="{FF2B5EF4-FFF2-40B4-BE49-F238E27FC236}">
                <a16:creationId xmlns:a16="http://schemas.microsoft.com/office/drawing/2014/main" xmlns="" id="{183E2565-0AF5-42CB-9E6C-574502AA222B}"/>
              </a:ext>
            </a:extLst>
          </p:cNvPr>
          <p:cNvSpPr txBox="1"/>
          <p:nvPr/>
        </p:nvSpPr>
        <p:spPr>
          <a:xfrm>
            <a:off x="6536991" y="3242340"/>
            <a:ext cx="797737" cy="461665"/>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חדר טכני </a:t>
            </a:r>
            <a:r>
              <a:rPr lang="en-US" sz="1200" b="1" dirty="0">
                <a:latin typeface="Arial" panose="020B0604020202020204" pitchFamily="34" charset="0"/>
                <a:cs typeface="Arial" panose="020B0604020202020204" pitchFamily="34" charset="0"/>
              </a:rPr>
              <a:t>TTR</a:t>
            </a:r>
            <a:endParaRPr lang="he-IL" sz="1200" b="1" dirty="0">
              <a:latin typeface="Arial" panose="020B0604020202020204" pitchFamily="34" charset="0"/>
              <a:cs typeface="Arial" panose="020B0604020202020204" pitchFamily="34" charset="0"/>
            </a:endParaRPr>
          </a:p>
        </p:txBody>
      </p:sp>
      <p:sp>
        <p:nvSpPr>
          <p:cNvPr id="96" name="תיבת טקסט 52">
            <a:extLst>
              <a:ext uri="{FF2B5EF4-FFF2-40B4-BE49-F238E27FC236}">
                <a16:creationId xmlns:a16="http://schemas.microsoft.com/office/drawing/2014/main" xmlns="" id="{183E2565-0AF5-42CB-9E6C-574502AA222B}"/>
              </a:ext>
            </a:extLst>
          </p:cNvPr>
          <p:cNvSpPr txBox="1"/>
          <p:nvPr/>
        </p:nvSpPr>
        <p:spPr>
          <a:xfrm rot="711391">
            <a:off x="7327789" y="3538609"/>
            <a:ext cx="862857"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בית אמות </a:t>
            </a:r>
          </a:p>
        </p:txBody>
      </p:sp>
      <p:sp>
        <p:nvSpPr>
          <p:cNvPr id="97" name="תיבת טקסט 52">
            <a:extLst>
              <a:ext uri="{FF2B5EF4-FFF2-40B4-BE49-F238E27FC236}">
                <a16:creationId xmlns:a16="http://schemas.microsoft.com/office/drawing/2014/main" xmlns="" id="{183E2565-0AF5-42CB-9E6C-574502AA222B}"/>
              </a:ext>
            </a:extLst>
          </p:cNvPr>
          <p:cNvSpPr txBox="1"/>
          <p:nvPr/>
        </p:nvSpPr>
        <p:spPr>
          <a:xfrm rot="17819389">
            <a:off x="-295723" y="2432416"/>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a:t>
            </a:r>
            <a:r>
              <a:rPr lang="he-IL" sz="1200" b="1" dirty="0" err="1">
                <a:latin typeface="Arial" panose="020B0604020202020204" pitchFamily="34" charset="0"/>
                <a:cs typeface="Arial" panose="020B0604020202020204" pitchFamily="34" charset="0"/>
              </a:rPr>
              <a:t>מוהליבר</a:t>
            </a:r>
            <a:endParaRPr lang="he-IL" sz="1200" b="1" dirty="0">
              <a:latin typeface="Arial" panose="020B0604020202020204" pitchFamily="34" charset="0"/>
              <a:cs typeface="Arial" panose="020B0604020202020204" pitchFamily="34" charset="0"/>
            </a:endParaRPr>
          </a:p>
        </p:txBody>
      </p:sp>
      <p:sp>
        <p:nvSpPr>
          <p:cNvPr id="98" name="תיבת טקסט 38">
            <a:extLst>
              <a:ext uri="{FF2B5EF4-FFF2-40B4-BE49-F238E27FC236}">
                <a16:creationId xmlns:a16="http://schemas.microsoft.com/office/drawing/2014/main" xmlns="" id="{9543644B-475E-4C67-8C08-92B4BCF73880}"/>
              </a:ext>
            </a:extLst>
          </p:cNvPr>
          <p:cNvSpPr txBox="1"/>
          <p:nvPr/>
        </p:nvSpPr>
        <p:spPr>
          <a:xfrm>
            <a:off x="7104816" y="4137473"/>
            <a:ext cx="965022" cy="369332"/>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dirty="0"/>
              <a:t>תחנת </a:t>
            </a:r>
          </a:p>
          <a:p>
            <a:r>
              <a:rPr lang="he-IL" dirty="0"/>
              <a:t>המלאכה</a:t>
            </a:r>
          </a:p>
        </p:txBody>
      </p:sp>
      <p:sp>
        <p:nvSpPr>
          <p:cNvPr id="99" name="תיבת טקסט 38">
            <a:extLst>
              <a:ext uri="{FF2B5EF4-FFF2-40B4-BE49-F238E27FC236}">
                <a16:creationId xmlns:a16="http://schemas.microsoft.com/office/drawing/2014/main" xmlns="" id="{9543644B-475E-4C67-8C08-92B4BCF73880}"/>
              </a:ext>
            </a:extLst>
          </p:cNvPr>
          <p:cNvSpPr txBox="1"/>
          <p:nvPr/>
        </p:nvSpPr>
        <p:spPr>
          <a:xfrm>
            <a:off x="4521671" y="3507031"/>
            <a:ext cx="965022" cy="369332"/>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dirty="0"/>
              <a:t>תחנת </a:t>
            </a:r>
          </a:p>
          <a:p>
            <a:r>
              <a:rPr lang="he-IL" dirty="0"/>
              <a:t>החרש</a:t>
            </a:r>
          </a:p>
        </p:txBody>
      </p:sp>
      <p:sp>
        <p:nvSpPr>
          <p:cNvPr id="100" name="תיבת טקסט 38">
            <a:extLst>
              <a:ext uri="{FF2B5EF4-FFF2-40B4-BE49-F238E27FC236}">
                <a16:creationId xmlns:a16="http://schemas.microsoft.com/office/drawing/2014/main" xmlns="" id="{9543644B-475E-4C67-8C08-92B4BCF73880}"/>
              </a:ext>
            </a:extLst>
          </p:cNvPr>
          <p:cNvSpPr txBox="1"/>
          <p:nvPr/>
        </p:nvSpPr>
        <p:spPr>
          <a:xfrm>
            <a:off x="1456796" y="2779420"/>
            <a:ext cx="746789" cy="369332"/>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dirty="0"/>
              <a:t>תחנת </a:t>
            </a:r>
          </a:p>
          <a:p>
            <a:r>
              <a:rPr lang="he-IL" dirty="0"/>
              <a:t>גאולים</a:t>
            </a:r>
          </a:p>
        </p:txBody>
      </p:sp>
      <p:sp>
        <p:nvSpPr>
          <p:cNvPr id="50" name="תיבת טקסט 52">
            <a:extLst>
              <a:ext uri="{FF2B5EF4-FFF2-40B4-BE49-F238E27FC236}">
                <a16:creationId xmlns:a16="http://schemas.microsoft.com/office/drawing/2014/main" xmlns="" id="{8FDC4207-99E2-434E-BFD0-D61F9F17643D}"/>
              </a:ext>
            </a:extLst>
          </p:cNvPr>
          <p:cNvSpPr txBox="1"/>
          <p:nvPr/>
        </p:nvSpPr>
        <p:spPr>
          <a:xfrm rot="1198856">
            <a:off x="4600656" y="2540623"/>
            <a:ext cx="797737"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חדר טרפו</a:t>
            </a:r>
          </a:p>
        </p:txBody>
      </p:sp>
      <p:cxnSp>
        <p:nvCxnSpPr>
          <p:cNvPr id="60" name="מחבר ישר 59">
            <a:extLst>
              <a:ext uri="{FF2B5EF4-FFF2-40B4-BE49-F238E27FC236}">
                <a16:creationId xmlns:a16="http://schemas.microsoft.com/office/drawing/2014/main" xmlns="" id="{E0E21149-E9CD-4FD6-AE2A-D2F838CFD58E}"/>
              </a:ext>
            </a:extLst>
          </p:cNvPr>
          <p:cNvCxnSpPr>
            <a:cxnSpLocks/>
            <a:stCxn id="80" idx="1"/>
          </p:cNvCxnSpPr>
          <p:nvPr/>
        </p:nvCxnSpPr>
        <p:spPr>
          <a:xfrm flipH="1" flipV="1">
            <a:off x="7375213" y="3876074"/>
            <a:ext cx="1304502" cy="334810"/>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מחבר ישר 70">
            <a:extLst>
              <a:ext uri="{FF2B5EF4-FFF2-40B4-BE49-F238E27FC236}">
                <a16:creationId xmlns:a16="http://schemas.microsoft.com/office/drawing/2014/main" xmlns="" id="{8B355CD4-3690-48CC-95F4-1BBB088364FA}"/>
              </a:ext>
            </a:extLst>
          </p:cNvPr>
          <p:cNvCxnSpPr>
            <a:cxnSpLocks/>
          </p:cNvCxnSpPr>
          <p:nvPr/>
        </p:nvCxnSpPr>
        <p:spPr>
          <a:xfrm flipH="1" flipV="1">
            <a:off x="6231117" y="3704004"/>
            <a:ext cx="807396" cy="150954"/>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מחבר ישר 71">
            <a:extLst>
              <a:ext uri="{FF2B5EF4-FFF2-40B4-BE49-F238E27FC236}">
                <a16:creationId xmlns:a16="http://schemas.microsoft.com/office/drawing/2014/main" xmlns="" id="{1AD1A233-D5ED-450C-8D25-10B06A416826}"/>
              </a:ext>
            </a:extLst>
          </p:cNvPr>
          <p:cNvCxnSpPr>
            <a:cxnSpLocks/>
          </p:cNvCxnSpPr>
          <p:nvPr/>
        </p:nvCxnSpPr>
        <p:spPr>
          <a:xfrm flipH="1" flipV="1">
            <a:off x="6168974" y="3901296"/>
            <a:ext cx="787097" cy="226299"/>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מחבר ישר 73">
            <a:extLst>
              <a:ext uri="{FF2B5EF4-FFF2-40B4-BE49-F238E27FC236}">
                <a16:creationId xmlns:a16="http://schemas.microsoft.com/office/drawing/2014/main" xmlns="" id="{47E93EC6-1C88-4478-907B-5C2E92C3AE91}"/>
              </a:ext>
            </a:extLst>
          </p:cNvPr>
          <p:cNvCxnSpPr>
            <a:cxnSpLocks/>
          </p:cNvCxnSpPr>
          <p:nvPr/>
        </p:nvCxnSpPr>
        <p:spPr>
          <a:xfrm flipH="1" flipV="1">
            <a:off x="7782551" y="4249474"/>
            <a:ext cx="919186" cy="197588"/>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מחבר ישר 80">
            <a:extLst>
              <a:ext uri="{FF2B5EF4-FFF2-40B4-BE49-F238E27FC236}">
                <a16:creationId xmlns:a16="http://schemas.microsoft.com/office/drawing/2014/main" xmlns="" id="{F84B8073-05F0-4757-9D66-06A069C52208}"/>
              </a:ext>
            </a:extLst>
          </p:cNvPr>
          <p:cNvCxnSpPr>
            <a:cxnSpLocks/>
          </p:cNvCxnSpPr>
          <p:nvPr/>
        </p:nvCxnSpPr>
        <p:spPr>
          <a:xfrm flipH="1" flipV="1">
            <a:off x="7208031" y="4173452"/>
            <a:ext cx="258899" cy="3743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מחבר ישר 86">
            <a:extLst>
              <a:ext uri="{FF2B5EF4-FFF2-40B4-BE49-F238E27FC236}">
                <a16:creationId xmlns:a16="http://schemas.microsoft.com/office/drawing/2014/main" xmlns="" id="{08708C0E-BA7B-45DF-A204-C6BFB37CBA8F}"/>
              </a:ext>
            </a:extLst>
          </p:cNvPr>
          <p:cNvCxnSpPr>
            <a:cxnSpLocks/>
          </p:cNvCxnSpPr>
          <p:nvPr/>
        </p:nvCxnSpPr>
        <p:spPr>
          <a:xfrm flipV="1">
            <a:off x="3014635" y="2816127"/>
            <a:ext cx="21393" cy="860981"/>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תיבת טקסט 52">
            <a:extLst>
              <a:ext uri="{FF2B5EF4-FFF2-40B4-BE49-F238E27FC236}">
                <a16:creationId xmlns:a16="http://schemas.microsoft.com/office/drawing/2014/main" xmlns="" id="{6569304A-F0CD-44E6-9224-05DD0D4BFCB9}"/>
              </a:ext>
            </a:extLst>
          </p:cNvPr>
          <p:cNvSpPr txBox="1"/>
          <p:nvPr/>
        </p:nvSpPr>
        <p:spPr>
          <a:xfrm rot="16403749">
            <a:off x="2491825" y="3668797"/>
            <a:ext cx="1033183" cy="246221"/>
          </a:xfrm>
          <a:prstGeom prst="rect">
            <a:avLst/>
          </a:prstGeom>
          <a:noFill/>
        </p:spPr>
        <p:txBody>
          <a:bodyPr wrap="square" rtlCol="1">
            <a:spAutoFit/>
          </a:bodyPr>
          <a:lstStyle/>
          <a:p>
            <a:r>
              <a:rPr lang="he-IL" sz="1000" b="1" dirty="0">
                <a:latin typeface="Arial" panose="020B0604020202020204" pitchFamily="34" charset="0"/>
                <a:cs typeface="Arial" panose="020B0604020202020204" pitchFamily="34" charset="0"/>
              </a:rPr>
              <a:t>רח' נהריה</a:t>
            </a:r>
          </a:p>
        </p:txBody>
      </p:sp>
      <p:cxnSp>
        <p:nvCxnSpPr>
          <p:cNvPr id="92" name="מחבר ישר 91">
            <a:extLst>
              <a:ext uri="{FF2B5EF4-FFF2-40B4-BE49-F238E27FC236}">
                <a16:creationId xmlns:a16="http://schemas.microsoft.com/office/drawing/2014/main" xmlns="" id="{C1FBD897-D7DB-48E9-9664-F96F58F0CD1B}"/>
              </a:ext>
            </a:extLst>
          </p:cNvPr>
          <p:cNvCxnSpPr>
            <a:cxnSpLocks/>
          </p:cNvCxnSpPr>
          <p:nvPr/>
        </p:nvCxnSpPr>
        <p:spPr>
          <a:xfrm>
            <a:off x="4803304" y="3348284"/>
            <a:ext cx="1091355" cy="464291"/>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מחבר ישר 100">
            <a:extLst>
              <a:ext uri="{FF2B5EF4-FFF2-40B4-BE49-F238E27FC236}">
                <a16:creationId xmlns:a16="http://schemas.microsoft.com/office/drawing/2014/main" xmlns="" id="{45456B48-24D8-4AB8-9731-E74FB7A9A643}"/>
              </a:ext>
            </a:extLst>
          </p:cNvPr>
          <p:cNvCxnSpPr>
            <a:cxnSpLocks/>
          </p:cNvCxnSpPr>
          <p:nvPr/>
        </p:nvCxnSpPr>
        <p:spPr>
          <a:xfrm>
            <a:off x="4461954" y="3006438"/>
            <a:ext cx="1343663" cy="54788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מחבר ישר 101">
            <a:extLst>
              <a:ext uri="{FF2B5EF4-FFF2-40B4-BE49-F238E27FC236}">
                <a16:creationId xmlns:a16="http://schemas.microsoft.com/office/drawing/2014/main" xmlns="" id="{6D4F887C-0631-496A-8DFE-789AEA9AAF8C}"/>
              </a:ext>
            </a:extLst>
          </p:cNvPr>
          <p:cNvCxnSpPr>
            <a:cxnSpLocks/>
          </p:cNvCxnSpPr>
          <p:nvPr/>
        </p:nvCxnSpPr>
        <p:spPr>
          <a:xfrm>
            <a:off x="4036949" y="3092865"/>
            <a:ext cx="681320" cy="212866"/>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מחבר ישר 103">
            <a:extLst>
              <a:ext uri="{FF2B5EF4-FFF2-40B4-BE49-F238E27FC236}">
                <a16:creationId xmlns:a16="http://schemas.microsoft.com/office/drawing/2014/main" xmlns="" id="{F0400FA6-07FC-4609-A098-476965FEA22C}"/>
              </a:ext>
            </a:extLst>
          </p:cNvPr>
          <p:cNvCxnSpPr>
            <a:cxnSpLocks/>
            <a:endCxn id="86" idx="1"/>
          </p:cNvCxnSpPr>
          <p:nvPr/>
        </p:nvCxnSpPr>
        <p:spPr>
          <a:xfrm>
            <a:off x="3078230" y="2816126"/>
            <a:ext cx="1275958" cy="162374"/>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מחבר ישר 104">
            <a:extLst>
              <a:ext uri="{FF2B5EF4-FFF2-40B4-BE49-F238E27FC236}">
                <a16:creationId xmlns:a16="http://schemas.microsoft.com/office/drawing/2014/main" xmlns="" id="{728352AA-E8A1-47EE-89FB-C935E41F65C2}"/>
              </a:ext>
            </a:extLst>
          </p:cNvPr>
          <p:cNvCxnSpPr>
            <a:cxnSpLocks/>
          </p:cNvCxnSpPr>
          <p:nvPr/>
        </p:nvCxnSpPr>
        <p:spPr>
          <a:xfrm>
            <a:off x="3119443" y="3014035"/>
            <a:ext cx="867453" cy="80065"/>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מחבר ישר 105">
            <a:extLst>
              <a:ext uri="{FF2B5EF4-FFF2-40B4-BE49-F238E27FC236}">
                <a16:creationId xmlns:a16="http://schemas.microsoft.com/office/drawing/2014/main" xmlns="" id="{7ACEAE79-8D53-4F7A-B511-5FB3E8C46EA9}"/>
              </a:ext>
            </a:extLst>
          </p:cNvPr>
          <p:cNvCxnSpPr>
            <a:cxnSpLocks/>
          </p:cNvCxnSpPr>
          <p:nvPr/>
        </p:nvCxnSpPr>
        <p:spPr>
          <a:xfrm flipH="1" flipV="1">
            <a:off x="2390232" y="2952529"/>
            <a:ext cx="574349" cy="5194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מחבר ישר 106">
            <a:extLst>
              <a:ext uri="{FF2B5EF4-FFF2-40B4-BE49-F238E27FC236}">
                <a16:creationId xmlns:a16="http://schemas.microsoft.com/office/drawing/2014/main" xmlns="" id="{636DDBAF-F5AA-4139-AD91-4BED4D000626}"/>
              </a:ext>
            </a:extLst>
          </p:cNvPr>
          <p:cNvCxnSpPr>
            <a:cxnSpLocks/>
          </p:cNvCxnSpPr>
          <p:nvPr/>
        </p:nvCxnSpPr>
        <p:spPr>
          <a:xfrm flipH="1" flipV="1">
            <a:off x="1667982" y="2700391"/>
            <a:ext cx="606977" cy="19692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מחבר ישר 107">
            <a:extLst>
              <a:ext uri="{FF2B5EF4-FFF2-40B4-BE49-F238E27FC236}">
                <a16:creationId xmlns:a16="http://schemas.microsoft.com/office/drawing/2014/main" xmlns="" id="{D0995122-ABE4-4A1B-BBA8-46E4E3EE3847}"/>
              </a:ext>
            </a:extLst>
          </p:cNvPr>
          <p:cNvCxnSpPr>
            <a:cxnSpLocks/>
          </p:cNvCxnSpPr>
          <p:nvPr/>
        </p:nvCxnSpPr>
        <p:spPr>
          <a:xfrm flipH="1" flipV="1">
            <a:off x="1750995" y="2503468"/>
            <a:ext cx="606977" cy="19692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מחבר ישר 108">
            <a:extLst>
              <a:ext uri="{FF2B5EF4-FFF2-40B4-BE49-F238E27FC236}">
                <a16:creationId xmlns:a16="http://schemas.microsoft.com/office/drawing/2014/main" xmlns="" id="{99402CA7-D0A6-41D9-9131-8FBDF423C9EE}"/>
              </a:ext>
            </a:extLst>
          </p:cNvPr>
          <p:cNvCxnSpPr>
            <a:cxnSpLocks/>
          </p:cNvCxnSpPr>
          <p:nvPr/>
        </p:nvCxnSpPr>
        <p:spPr>
          <a:xfrm flipH="1" flipV="1">
            <a:off x="2364993" y="2707618"/>
            <a:ext cx="647564" cy="108508"/>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מחבר ישר 109">
            <a:extLst>
              <a:ext uri="{FF2B5EF4-FFF2-40B4-BE49-F238E27FC236}">
                <a16:creationId xmlns:a16="http://schemas.microsoft.com/office/drawing/2014/main" xmlns="" id="{F42C8BF1-A77C-40CA-A87F-4E9E27088F6A}"/>
              </a:ext>
            </a:extLst>
          </p:cNvPr>
          <p:cNvCxnSpPr>
            <a:cxnSpLocks/>
          </p:cNvCxnSpPr>
          <p:nvPr/>
        </p:nvCxnSpPr>
        <p:spPr>
          <a:xfrm>
            <a:off x="422065" y="1620676"/>
            <a:ext cx="1046071" cy="752328"/>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מחבר ישר 110">
            <a:extLst>
              <a:ext uri="{FF2B5EF4-FFF2-40B4-BE49-F238E27FC236}">
                <a16:creationId xmlns:a16="http://schemas.microsoft.com/office/drawing/2014/main" xmlns="" id="{822749BC-345D-4804-B9FF-B3D51B0DDBC9}"/>
              </a:ext>
            </a:extLst>
          </p:cNvPr>
          <p:cNvCxnSpPr>
            <a:cxnSpLocks/>
          </p:cNvCxnSpPr>
          <p:nvPr/>
        </p:nvCxnSpPr>
        <p:spPr>
          <a:xfrm>
            <a:off x="321256" y="1803758"/>
            <a:ext cx="1180954" cy="825613"/>
          </a:xfrm>
          <a:prstGeom prst="line">
            <a:avLst/>
          </a:prstGeom>
          <a:ln w="28575">
            <a:solidFill>
              <a:srgbClr val="0066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55" name="תמונה 54">
            <a:extLst>
              <a:ext uri="{FF2B5EF4-FFF2-40B4-BE49-F238E27FC236}">
                <a16:creationId xmlns:a16="http://schemas.microsoft.com/office/drawing/2014/main" xmlns="" id="{B4E3BB50-9087-45A3-871C-8E6724EA925C}"/>
              </a:ext>
            </a:extLst>
          </p:cNvPr>
          <p:cNvPicPr>
            <a:picLocks noChangeAspect="1"/>
          </p:cNvPicPr>
          <p:nvPr/>
        </p:nvPicPr>
        <p:blipFill>
          <a:blip r:embed="rId6"/>
          <a:stretch>
            <a:fillRect/>
          </a:stretch>
        </p:blipFill>
        <p:spPr>
          <a:xfrm rot="2216007">
            <a:off x="835421" y="1771971"/>
            <a:ext cx="284967" cy="151578"/>
          </a:xfrm>
          <a:prstGeom prst="rect">
            <a:avLst/>
          </a:prstGeom>
        </p:spPr>
      </p:pic>
      <p:pic>
        <p:nvPicPr>
          <p:cNvPr id="112" name="תמונה 111">
            <a:extLst>
              <a:ext uri="{FF2B5EF4-FFF2-40B4-BE49-F238E27FC236}">
                <a16:creationId xmlns:a16="http://schemas.microsoft.com/office/drawing/2014/main" xmlns="" id="{0B47AAED-F669-4A96-A0E8-31D75F239282}"/>
              </a:ext>
            </a:extLst>
          </p:cNvPr>
          <p:cNvPicPr>
            <a:picLocks noChangeAspect="1"/>
          </p:cNvPicPr>
          <p:nvPr/>
        </p:nvPicPr>
        <p:blipFill>
          <a:blip r:embed="rId6"/>
          <a:stretch>
            <a:fillRect/>
          </a:stretch>
        </p:blipFill>
        <p:spPr>
          <a:xfrm rot="2216007">
            <a:off x="700535" y="2255467"/>
            <a:ext cx="299985" cy="159567"/>
          </a:xfrm>
          <a:prstGeom prst="rect">
            <a:avLst/>
          </a:prstGeom>
        </p:spPr>
      </p:pic>
      <p:pic>
        <p:nvPicPr>
          <p:cNvPr id="113" name="תמונה 112">
            <a:extLst>
              <a:ext uri="{FF2B5EF4-FFF2-40B4-BE49-F238E27FC236}">
                <a16:creationId xmlns:a16="http://schemas.microsoft.com/office/drawing/2014/main" xmlns="" id="{1D0D0C88-B868-48E8-8739-13AE3F6D8439}"/>
              </a:ext>
            </a:extLst>
          </p:cNvPr>
          <p:cNvPicPr>
            <a:picLocks noChangeAspect="1"/>
          </p:cNvPicPr>
          <p:nvPr/>
        </p:nvPicPr>
        <p:blipFill>
          <a:blip r:embed="rId6"/>
          <a:stretch>
            <a:fillRect/>
          </a:stretch>
        </p:blipFill>
        <p:spPr>
          <a:xfrm rot="1029951">
            <a:off x="1834691" y="2380810"/>
            <a:ext cx="278965" cy="148386"/>
          </a:xfrm>
          <a:prstGeom prst="rect">
            <a:avLst/>
          </a:prstGeom>
        </p:spPr>
      </p:pic>
      <p:pic>
        <p:nvPicPr>
          <p:cNvPr id="114" name="תמונה 113">
            <a:extLst>
              <a:ext uri="{FF2B5EF4-FFF2-40B4-BE49-F238E27FC236}">
                <a16:creationId xmlns:a16="http://schemas.microsoft.com/office/drawing/2014/main" xmlns="" id="{BCAAB65D-DFED-43F9-B3E9-0583C88BE7A0}"/>
              </a:ext>
            </a:extLst>
          </p:cNvPr>
          <p:cNvPicPr>
            <a:picLocks noChangeAspect="1"/>
          </p:cNvPicPr>
          <p:nvPr/>
        </p:nvPicPr>
        <p:blipFill>
          <a:blip r:embed="rId6"/>
          <a:stretch>
            <a:fillRect/>
          </a:stretch>
        </p:blipFill>
        <p:spPr>
          <a:xfrm rot="1082916">
            <a:off x="2040780" y="2990289"/>
            <a:ext cx="289719" cy="154106"/>
          </a:xfrm>
          <a:prstGeom prst="rect">
            <a:avLst/>
          </a:prstGeom>
        </p:spPr>
      </p:pic>
      <p:pic>
        <p:nvPicPr>
          <p:cNvPr id="57" name="תמונה 56">
            <a:extLst>
              <a:ext uri="{FF2B5EF4-FFF2-40B4-BE49-F238E27FC236}">
                <a16:creationId xmlns:a16="http://schemas.microsoft.com/office/drawing/2014/main" xmlns="" id="{2FB5A218-0646-40DC-B1B0-B9D87407D94D}"/>
              </a:ext>
            </a:extLst>
          </p:cNvPr>
          <p:cNvPicPr>
            <a:picLocks noChangeAspect="1"/>
          </p:cNvPicPr>
          <p:nvPr/>
        </p:nvPicPr>
        <p:blipFill>
          <a:blip r:embed="rId7"/>
          <a:stretch>
            <a:fillRect/>
          </a:stretch>
        </p:blipFill>
        <p:spPr>
          <a:xfrm rot="326835">
            <a:off x="2580855" y="3045888"/>
            <a:ext cx="294716" cy="162394"/>
          </a:xfrm>
          <a:prstGeom prst="rect">
            <a:avLst/>
          </a:prstGeom>
        </p:spPr>
      </p:pic>
      <p:pic>
        <p:nvPicPr>
          <p:cNvPr id="115" name="תמונה 114">
            <a:extLst>
              <a:ext uri="{FF2B5EF4-FFF2-40B4-BE49-F238E27FC236}">
                <a16:creationId xmlns:a16="http://schemas.microsoft.com/office/drawing/2014/main" xmlns="" id="{8F935CC9-7FD4-4775-BB2C-907EDED635CA}"/>
              </a:ext>
            </a:extLst>
          </p:cNvPr>
          <p:cNvPicPr>
            <a:picLocks noChangeAspect="1"/>
          </p:cNvPicPr>
          <p:nvPr/>
        </p:nvPicPr>
        <p:blipFill>
          <a:blip r:embed="rId7"/>
          <a:stretch>
            <a:fillRect/>
          </a:stretch>
        </p:blipFill>
        <p:spPr>
          <a:xfrm rot="394186">
            <a:off x="2435197" y="2523359"/>
            <a:ext cx="290205" cy="159909"/>
          </a:xfrm>
          <a:prstGeom prst="rect">
            <a:avLst/>
          </a:prstGeom>
        </p:spPr>
      </p:pic>
      <p:pic>
        <p:nvPicPr>
          <p:cNvPr id="116" name="תמונה 115">
            <a:extLst>
              <a:ext uri="{FF2B5EF4-FFF2-40B4-BE49-F238E27FC236}">
                <a16:creationId xmlns:a16="http://schemas.microsoft.com/office/drawing/2014/main" xmlns="" id="{9453A04E-6922-4B29-8F28-4BDDCF34CCCE}"/>
              </a:ext>
            </a:extLst>
          </p:cNvPr>
          <p:cNvPicPr>
            <a:picLocks noChangeAspect="1"/>
          </p:cNvPicPr>
          <p:nvPr/>
        </p:nvPicPr>
        <p:blipFill>
          <a:blip r:embed="rId7"/>
          <a:stretch>
            <a:fillRect/>
          </a:stretch>
        </p:blipFill>
        <p:spPr>
          <a:xfrm rot="372114">
            <a:off x="3271347" y="2634847"/>
            <a:ext cx="298584" cy="164526"/>
          </a:xfrm>
          <a:prstGeom prst="rect">
            <a:avLst/>
          </a:prstGeom>
        </p:spPr>
      </p:pic>
      <p:pic>
        <p:nvPicPr>
          <p:cNvPr id="117" name="תמונה 116">
            <a:extLst>
              <a:ext uri="{FF2B5EF4-FFF2-40B4-BE49-F238E27FC236}">
                <a16:creationId xmlns:a16="http://schemas.microsoft.com/office/drawing/2014/main" xmlns="" id="{B1263302-EF8A-413A-8A9C-F7801B175AD4}"/>
              </a:ext>
            </a:extLst>
          </p:cNvPr>
          <p:cNvPicPr>
            <a:picLocks noChangeAspect="1"/>
          </p:cNvPicPr>
          <p:nvPr/>
        </p:nvPicPr>
        <p:blipFill>
          <a:blip r:embed="rId7"/>
          <a:stretch>
            <a:fillRect/>
          </a:stretch>
        </p:blipFill>
        <p:spPr>
          <a:xfrm rot="372114">
            <a:off x="3297706" y="3091220"/>
            <a:ext cx="301894" cy="166349"/>
          </a:xfrm>
          <a:prstGeom prst="rect">
            <a:avLst/>
          </a:prstGeom>
        </p:spPr>
      </p:pic>
      <p:pic>
        <p:nvPicPr>
          <p:cNvPr id="118" name="תמונה 117">
            <a:extLst>
              <a:ext uri="{FF2B5EF4-FFF2-40B4-BE49-F238E27FC236}">
                <a16:creationId xmlns:a16="http://schemas.microsoft.com/office/drawing/2014/main" xmlns="" id="{55970C2B-29B6-477E-94C3-67906C395053}"/>
              </a:ext>
            </a:extLst>
          </p:cNvPr>
          <p:cNvPicPr>
            <a:picLocks noChangeAspect="1"/>
          </p:cNvPicPr>
          <p:nvPr/>
        </p:nvPicPr>
        <p:blipFill>
          <a:blip r:embed="rId6"/>
          <a:stretch>
            <a:fillRect/>
          </a:stretch>
        </p:blipFill>
        <p:spPr>
          <a:xfrm rot="616182">
            <a:off x="3945200" y="2732898"/>
            <a:ext cx="280076" cy="148977"/>
          </a:xfrm>
          <a:prstGeom prst="rect">
            <a:avLst/>
          </a:prstGeom>
        </p:spPr>
      </p:pic>
      <p:pic>
        <p:nvPicPr>
          <p:cNvPr id="121" name="תמונה 120">
            <a:extLst>
              <a:ext uri="{FF2B5EF4-FFF2-40B4-BE49-F238E27FC236}">
                <a16:creationId xmlns:a16="http://schemas.microsoft.com/office/drawing/2014/main" xmlns="" id="{13A79DC2-B5E7-4ED5-821D-42EEFD30ED57}"/>
              </a:ext>
            </a:extLst>
          </p:cNvPr>
          <p:cNvPicPr>
            <a:picLocks noChangeAspect="1"/>
          </p:cNvPicPr>
          <p:nvPr/>
        </p:nvPicPr>
        <p:blipFill>
          <a:blip r:embed="rId6"/>
          <a:stretch>
            <a:fillRect/>
          </a:stretch>
        </p:blipFill>
        <p:spPr>
          <a:xfrm rot="1510651">
            <a:off x="4917519" y="3034215"/>
            <a:ext cx="319483" cy="169938"/>
          </a:xfrm>
          <a:prstGeom prst="rect">
            <a:avLst/>
          </a:prstGeom>
        </p:spPr>
      </p:pic>
      <p:pic>
        <p:nvPicPr>
          <p:cNvPr id="124" name="תמונה 123">
            <a:extLst>
              <a:ext uri="{FF2B5EF4-FFF2-40B4-BE49-F238E27FC236}">
                <a16:creationId xmlns:a16="http://schemas.microsoft.com/office/drawing/2014/main" xmlns="" id="{1BF780DC-A541-4DD6-BC47-1C0449DC7994}"/>
              </a:ext>
            </a:extLst>
          </p:cNvPr>
          <p:cNvPicPr>
            <a:picLocks noChangeAspect="1"/>
          </p:cNvPicPr>
          <p:nvPr/>
        </p:nvPicPr>
        <p:blipFill>
          <a:blip r:embed="rId6"/>
          <a:stretch>
            <a:fillRect/>
          </a:stretch>
        </p:blipFill>
        <p:spPr>
          <a:xfrm rot="1369791">
            <a:off x="5348414" y="3658324"/>
            <a:ext cx="278884" cy="148343"/>
          </a:xfrm>
          <a:prstGeom prst="rect">
            <a:avLst/>
          </a:prstGeom>
        </p:spPr>
      </p:pic>
      <p:pic>
        <p:nvPicPr>
          <p:cNvPr id="125" name="תמונה 124">
            <a:extLst>
              <a:ext uri="{FF2B5EF4-FFF2-40B4-BE49-F238E27FC236}">
                <a16:creationId xmlns:a16="http://schemas.microsoft.com/office/drawing/2014/main" xmlns="" id="{03A8C252-78BB-4FA9-9B52-38C08A069FB6}"/>
              </a:ext>
            </a:extLst>
          </p:cNvPr>
          <p:cNvPicPr>
            <a:picLocks noChangeAspect="1"/>
          </p:cNvPicPr>
          <p:nvPr/>
        </p:nvPicPr>
        <p:blipFill>
          <a:blip r:embed="rId6"/>
          <a:stretch>
            <a:fillRect/>
          </a:stretch>
        </p:blipFill>
        <p:spPr>
          <a:xfrm rot="1143435">
            <a:off x="4536723" y="3356417"/>
            <a:ext cx="253749" cy="134973"/>
          </a:xfrm>
          <a:prstGeom prst="rect">
            <a:avLst/>
          </a:prstGeom>
        </p:spPr>
      </p:pic>
      <p:pic>
        <p:nvPicPr>
          <p:cNvPr id="126" name="תמונה 125">
            <a:extLst>
              <a:ext uri="{FF2B5EF4-FFF2-40B4-BE49-F238E27FC236}">
                <a16:creationId xmlns:a16="http://schemas.microsoft.com/office/drawing/2014/main" xmlns="" id="{08578F0B-9CCB-434B-BD7B-3A92439ED8D4}"/>
              </a:ext>
            </a:extLst>
          </p:cNvPr>
          <p:cNvPicPr>
            <a:picLocks noChangeAspect="1"/>
          </p:cNvPicPr>
          <p:nvPr/>
        </p:nvPicPr>
        <p:blipFill>
          <a:blip r:embed="rId6"/>
          <a:stretch>
            <a:fillRect/>
          </a:stretch>
        </p:blipFill>
        <p:spPr>
          <a:xfrm rot="865349">
            <a:off x="6287927" y="3537986"/>
            <a:ext cx="301688" cy="160473"/>
          </a:xfrm>
          <a:prstGeom prst="rect">
            <a:avLst/>
          </a:prstGeom>
        </p:spPr>
      </p:pic>
      <p:pic>
        <p:nvPicPr>
          <p:cNvPr id="127" name="תמונה 126">
            <a:extLst>
              <a:ext uri="{FF2B5EF4-FFF2-40B4-BE49-F238E27FC236}">
                <a16:creationId xmlns:a16="http://schemas.microsoft.com/office/drawing/2014/main" xmlns="" id="{9CB9F307-8F8B-4D1F-B42A-6381CAAB19AC}"/>
              </a:ext>
            </a:extLst>
          </p:cNvPr>
          <p:cNvPicPr>
            <a:picLocks noChangeAspect="1"/>
          </p:cNvPicPr>
          <p:nvPr/>
        </p:nvPicPr>
        <p:blipFill>
          <a:blip r:embed="rId6"/>
          <a:stretch>
            <a:fillRect/>
          </a:stretch>
        </p:blipFill>
        <p:spPr>
          <a:xfrm rot="865349">
            <a:off x="6317561" y="4044103"/>
            <a:ext cx="302008" cy="160643"/>
          </a:xfrm>
          <a:prstGeom prst="rect">
            <a:avLst/>
          </a:prstGeom>
        </p:spPr>
      </p:pic>
      <p:pic>
        <p:nvPicPr>
          <p:cNvPr id="128" name="תמונה 127">
            <a:extLst>
              <a:ext uri="{FF2B5EF4-FFF2-40B4-BE49-F238E27FC236}">
                <a16:creationId xmlns:a16="http://schemas.microsoft.com/office/drawing/2014/main" xmlns="" id="{96DE7DBC-3D3C-438A-86FB-F6B61E7500D7}"/>
              </a:ext>
            </a:extLst>
          </p:cNvPr>
          <p:cNvPicPr>
            <a:picLocks noChangeAspect="1"/>
          </p:cNvPicPr>
          <p:nvPr/>
        </p:nvPicPr>
        <p:blipFill>
          <a:blip r:embed="rId7"/>
          <a:stretch>
            <a:fillRect/>
          </a:stretch>
        </p:blipFill>
        <p:spPr>
          <a:xfrm rot="846696">
            <a:off x="7449882" y="3737920"/>
            <a:ext cx="298584" cy="164526"/>
          </a:xfrm>
          <a:prstGeom prst="rect">
            <a:avLst/>
          </a:prstGeom>
        </p:spPr>
      </p:pic>
      <p:pic>
        <p:nvPicPr>
          <p:cNvPr id="129" name="תמונה 128">
            <a:extLst>
              <a:ext uri="{FF2B5EF4-FFF2-40B4-BE49-F238E27FC236}">
                <a16:creationId xmlns:a16="http://schemas.microsoft.com/office/drawing/2014/main" xmlns="" id="{1191C363-E186-4891-941F-D67EE6356982}"/>
              </a:ext>
            </a:extLst>
          </p:cNvPr>
          <p:cNvPicPr>
            <a:picLocks noChangeAspect="1"/>
          </p:cNvPicPr>
          <p:nvPr/>
        </p:nvPicPr>
        <p:blipFill>
          <a:blip r:embed="rId7"/>
          <a:stretch>
            <a:fillRect/>
          </a:stretch>
        </p:blipFill>
        <p:spPr>
          <a:xfrm rot="674336">
            <a:off x="7823248" y="4323903"/>
            <a:ext cx="298584" cy="164526"/>
          </a:xfrm>
          <a:prstGeom prst="rect">
            <a:avLst/>
          </a:prstGeom>
        </p:spPr>
      </p:pic>
      <p:pic>
        <p:nvPicPr>
          <p:cNvPr id="58" name="תמונה 57">
            <a:extLst>
              <a:ext uri="{FF2B5EF4-FFF2-40B4-BE49-F238E27FC236}">
                <a16:creationId xmlns:a16="http://schemas.microsoft.com/office/drawing/2014/main" xmlns="" id="{30C7E755-55ED-438D-9515-F7BD6FBE1FE9}"/>
              </a:ext>
            </a:extLst>
          </p:cNvPr>
          <p:cNvPicPr>
            <a:picLocks noChangeAspect="1"/>
          </p:cNvPicPr>
          <p:nvPr/>
        </p:nvPicPr>
        <p:blipFill>
          <a:blip r:embed="rId8"/>
          <a:stretch>
            <a:fillRect/>
          </a:stretch>
        </p:blipFill>
        <p:spPr>
          <a:xfrm rot="973570">
            <a:off x="8120584" y="3913962"/>
            <a:ext cx="318147" cy="143166"/>
          </a:xfrm>
          <a:prstGeom prst="rect">
            <a:avLst/>
          </a:prstGeom>
        </p:spPr>
      </p:pic>
      <p:sp>
        <p:nvSpPr>
          <p:cNvPr id="3" name="TextBox 3">
            <a:extLst>
              <a:ext uri="{FF2B5EF4-FFF2-40B4-BE49-F238E27FC236}">
                <a16:creationId xmlns:a16="http://schemas.microsoft.com/office/drawing/2014/main" xmlns="" id="{57C144C6-887A-4DAB-BDB3-775260D108B6}"/>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תכנון ניקוז </a:t>
            </a:r>
          </a:p>
        </p:txBody>
      </p:sp>
    </p:spTree>
    <p:extLst>
      <p:ext uri="{BB962C8B-B14F-4D97-AF65-F5344CB8AC3E}">
        <p14:creationId xmlns:p14="http://schemas.microsoft.com/office/powerpoint/2010/main" val="534802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מלבן 3">
            <a:extLst>
              <a:ext uri="{FF2B5EF4-FFF2-40B4-BE49-F238E27FC236}">
                <a16:creationId xmlns:a16="http://schemas.microsoft.com/office/drawing/2014/main" xmlns="" id="{494EEDD8-93D2-4182-A1A2-8FD9BAF32973}"/>
              </a:ext>
            </a:extLst>
          </p:cNvPr>
          <p:cNvSpPr/>
          <p:nvPr/>
        </p:nvSpPr>
        <p:spPr>
          <a:xfrm>
            <a:off x="-104105" y="906258"/>
            <a:ext cx="386420" cy="2383734"/>
          </a:xfrm>
          <a:custGeom>
            <a:avLst/>
            <a:gdLst>
              <a:gd name="connsiteX0" fmla="*/ 0 w 386420"/>
              <a:gd name="connsiteY0" fmla="*/ 0 h 2031309"/>
              <a:gd name="connsiteX1" fmla="*/ 386420 w 386420"/>
              <a:gd name="connsiteY1" fmla="*/ 0 h 2031309"/>
              <a:gd name="connsiteX2" fmla="*/ 386420 w 386420"/>
              <a:gd name="connsiteY2" fmla="*/ 2031309 h 2031309"/>
              <a:gd name="connsiteX3" fmla="*/ 0 w 386420"/>
              <a:gd name="connsiteY3" fmla="*/ 2031309 h 2031309"/>
              <a:gd name="connsiteX4" fmla="*/ 0 w 386420"/>
              <a:gd name="connsiteY4" fmla="*/ 0 h 2031309"/>
              <a:gd name="connsiteX0" fmla="*/ 0 w 395945"/>
              <a:gd name="connsiteY0" fmla="*/ 0 h 2278959"/>
              <a:gd name="connsiteX1" fmla="*/ 395945 w 395945"/>
              <a:gd name="connsiteY1" fmla="*/ 247650 h 2278959"/>
              <a:gd name="connsiteX2" fmla="*/ 395945 w 395945"/>
              <a:gd name="connsiteY2" fmla="*/ 2278959 h 2278959"/>
              <a:gd name="connsiteX3" fmla="*/ 9525 w 395945"/>
              <a:gd name="connsiteY3" fmla="*/ 2278959 h 2278959"/>
              <a:gd name="connsiteX4" fmla="*/ 0 w 395945"/>
              <a:gd name="connsiteY4" fmla="*/ 0 h 2278959"/>
              <a:gd name="connsiteX0" fmla="*/ 0 w 395945"/>
              <a:gd name="connsiteY0" fmla="*/ 0 h 2278959"/>
              <a:gd name="connsiteX1" fmla="*/ 376895 w 395945"/>
              <a:gd name="connsiteY1" fmla="*/ 114300 h 2278959"/>
              <a:gd name="connsiteX2" fmla="*/ 395945 w 395945"/>
              <a:gd name="connsiteY2" fmla="*/ 2278959 h 2278959"/>
              <a:gd name="connsiteX3" fmla="*/ 9525 w 395945"/>
              <a:gd name="connsiteY3" fmla="*/ 2278959 h 2278959"/>
              <a:gd name="connsiteX4" fmla="*/ 0 w 395945"/>
              <a:gd name="connsiteY4" fmla="*/ 0 h 2278959"/>
              <a:gd name="connsiteX0" fmla="*/ 28575 w 386420"/>
              <a:gd name="connsiteY0" fmla="*/ 0 h 2383734"/>
              <a:gd name="connsiteX1" fmla="*/ 367370 w 386420"/>
              <a:gd name="connsiteY1" fmla="*/ 219075 h 2383734"/>
              <a:gd name="connsiteX2" fmla="*/ 386420 w 386420"/>
              <a:gd name="connsiteY2" fmla="*/ 2383734 h 2383734"/>
              <a:gd name="connsiteX3" fmla="*/ 0 w 386420"/>
              <a:gd name="connsiteY3" fmla="*/ 2383734 h 2383734"/>
              <a:gd name="connsiteX4" fmla="*/ 28575 w 386420"/>
              <a:gd name="connsiteY4" fmla="*/ 0 h 2383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420" h="2383734">
                <a:moveTo>
                  <a:pt x="28575" y="0"/>
                </a:moveTo>
                <a:lnTo>
                  <a:pt x="367370" y="219075"/>
                </a:lnTo>
                <a:lnTo>
                  <a:pt x="386420" y="2383734"/>
                </a:lnTo>
                <a:lnTo>
                  <a:pt x="0" y="2383734"/>
                </a:lnTo>
                <a:lnTo>
                  <a:pt x="28575" y="0"/>
                </a:lnTo>
                <a:close/>
              </a:path>
            </a:pathLst>
          </a:cu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צורה חופשית: צורה 9">
            <a:extLst>
              <a:ext uri="{FF2B5EF4-FFF2-40B4-BE49-F238E27FC236}">
                <a16:creationId xmlns:a16="http://schemas.microsoft.com/office/drawing/2014/main" xmlns="" id="{6D35819C-3459-4515-9B22-9D5F3FE4DB72}"/>
              </a:ext>
            </a:extLst>
          </p:cNvPr>
          <p:cNvSpPr/>
          <p:nvPr/>
        </p:nvSpPr>
        <p:spPr>
          <a:xfrm>
            <a:off x="8775912" y="3184448"/>
            <a:ext cx="368088" cy="2035134"/>
          </a:xfrm>
          <a:custGeom>
            <a:avLst/>
            <a:gdLst>
              <a:gd name="connsiteX0" fmla="*/ 70338 w 328246"/>
              <a:gd name="connsiteY0" fmla="*/ 23446 h 1699846"/>
              <a:gd name="connsiteX1" fmla="*/ 304800 w 328246"/>
              <a:gd name="connsiteY1" fmla="*/ 0 h 1699846"/>
              <a:gd name="connsiteX2" fmla="*/ 328246 w 328246"/>
              <a:gd name="connsiteY2" fmla="*/ 1699846 h 1699846"/>
              <a:gd name="connsiteX3" fmla="*/ 0 w 328246"/>
              <a:gd name="connsiteY3" fmla="*/ 1652954 h 1699846"/>
              <a:gd name="connsiteX4" fmla="*/ 70338 w 328246"/>
              <a:gd name="connsiteY4" fmla="*/ 23446 h 1699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246" h="1699846">
                <a:moveTo>
                  <a:pt x="70338" y="23446"/>
                </a:moveTo>
                <a:lnTo>
                  <a:pt x="304800" y="0"/>
                </a:lnTo>
                <a:lnTo>
                  <a:pt x="328246" y="1699846"/>
                </a:lnTo>
                <a:lnTo>
                  <a:pt x="0" y="1652954"/>
                </a:lnTo>
                <a:lnTo>
                  <a:pt x="70338" y="23446"/>
                </a:lnTo>
                <a:close/>
              </a:path>
            </a:pathLst>
          </a:cu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nvGrpSpPr>
          <p:cNvPr id="11" name="קבוצה 10">
            <a:extLst>
              <a:ext uri="{FF2B5EF4-FFF2-40B4-BE49-F238E27FC236}">
                <a16:creationId xmlns:a16="http://schemas.microsoft.com/office/drawing/2014/main" xmlns="" id="{70C558B2-1313-4D52-AFFE-D38DB694DFA5}"/>
              </a:ext>
            </a:extLst>
          </p:cNvPr>
          <p:cNvGrpSpPr/>
          <p:nvPr/>
        </p:nvGrpSpPr>
        <p:grpSpPr>
          <a:xfrm rot="994205">
            <a:off x="17574" y="1994356"/>
            <a:ext cx="9000000" cy="2197171"/>
            <a:chOff x="254144" y="1975815"/>
            <a:chExt cx="10489078" cy="2197171"/>
          </a:xfrm>
        </p:grpSpPr>
        <p:pic>
          <p:nvPicPr>
            <p:cNvPr id="12" name="Picture 3">
              <a:extLst>
                <a:ext uri="{FF2B5EF4-FFF2-40B4-BE49-F238E27FC236}">
                  <a16:creationId xmlns:a16="http://schemas.microsoft.com/office/drawing/2014/main" xmlns="" id="{941E647F-D05A-4842-8388-EAF3A38839D6}"/>
                </a:ext>
              </a:extLst>
            </p:cNvPr>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4144" y="1994400"/>
              <a:ext cx="4692193" cy="2160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xmlns="" id="{D2517AEB-ECE4-4724-A217-0AFC197ACCCF}"/>
                </a:ext>
              </a:extLst>
            </p:cNvPr>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84603" y="2012986"/>
              <a:ext cx="4552567" cy="2160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a:extLst>
                <a:ext uri="{FF2B5EF4-FFF2-40B4-BE49-F238E27FC236}">
                  <a16:creationId xmlns:a16="http://schemas.microsoft.com/office/drawing/2014/main" xmlns="" id="{A6C9E90A-90CD-4E24-94E5-19A63AE1FDE4}"/>
                </a:ext>
              </a:extLst>
            </p:cNvPr>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507322" y="1975815"/>
              <a:ext cx="2235900" cy="2160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 name="Picture 2" descr="C:\liat\Trees\AutoCAD Graphics\Nof-hetz zafon-white.png">
            <a:extLst>
              <a:ext uri="{FF2B5EF4-FFF2-40B4-BE49-F238E27FC236}">
                <a16:creationId xmlns:a16="http://schemas.microsoft.com/office/drawing/2014/main" xmlns="" id="{F81E37C7-58EC-4C3A-B309-E0A4B9249649}"/>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8890491">
            <a:off x="8195389" y="2213780"/>
            <a:ext cx="497154" cy="38989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קבוצה 15">
            <a:extLst>
              <a:ext uri="{FF2B5EF4-FFF2-40B4-BE49-F238E27FC236}">
                <a16:creationId xmlns:a16="http://schemas.microsoft.com/office/drawing/2014/main" xmlns="" id="{C97A5DE2-DBC7-438A-B2EC-3660C4A2BA77}"/>
              </a:ext>
            </a:extLst>
          </p:cNvPr>
          <p:cNvGrpSpPr/>
          <p:nvPr/>
        </p:nvGrpSpPr>
        <p:grpSpPr>
          <a:xfrm rot="1614238">
            <a:off x="55040" y="1201373"/>
            <a:ext cx="488696" cy="1082025"/>
            <a:chOff x="61267" y="1466152"/>
            <a:chExt cx="488696" cy="1082025"/>
          </a:xfrm>
        </p:grpSpPr>
        <p:cxnSp>
          <p:nvCxnSpPr>
            <p:cNvPr id="17" name="מחבר חץ ישר 16">
              <a:extLst>
                <a:ext uri="{FF2B5EF4-FFF2-40B4-BE49-F238E27FC236}">
                  <a16:creationId xmlns:a16="http://schemas.microsoft.com/office/drawing/2014/main" xmlns="" id="{9B179D3C-D11E-4F4B-9E88-5F101E5F326D}"/>
                </a:ext>
              </a:extLst>
            </p:cNvPr>
            <p:cNvCxnSpPr>
              <a:cxnSpLocks/>
            </p:cNvCxnSpPr>
            <p:nvPr/>
          </p:nvCxnSpPr>
          <p:spPr>
            <a:xfrm>
              <a:off x="302866" y="1466152"/>
              <a:ext cx="0" cy="1082025"/>
            </a:xfrm>
            <a:prstGeom prst="straightConnector1">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משולש שווה-שוקיים 50">
              <a:extLst>
                <a:ext uri="{FF2B5EF4-FFF2-40B4-BE49-F238E27FC236}">
                  <a16:creationId xmlns:a16="http://schemas.microsoft.com/office/drawing/2014/main" xmlns="" id="{A408AFA3-FBD5-4995-8C0B-3829F7C08262}"/>
                </a:ext>
              </a:extLst>
            </p:cNvPr>
            <p:cNvSpPr/>
            <p:nvPr/>
          </p:nvSpPr>
          <p:spPr>
            <a:xfrm rot="16200000">
              <a:off x="32637" y="2334989"/>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19" name="משולש שווה-שוקיים 51">
              <a:extLst>
                <a:ext uri="{FF2B5EF4-FFF2-40B4-BE49-F238E27FC236}">
                  <a16:creationId xmlns:a16="http://schemas.microsoft.com/office/drawing/2014/main" xmlns="" id="{86800757-6D29-4151-A66E-7ACD538860D9}"/>
                </a:ext>
              </a:extLst>
            </p:cNvPr>
            <p:cNvSpPr/>
            <p:nvPr/>
          </p:nvSpPr>
          <p:spPr>
            <a:xfrm rot="5400000" flipH="1">
              <a:off x="366575" y="2332742"/>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pSp>
      <p:sp>
        <p:nvSpPr>
          <p:cNvPr id="20" name="תיבת טקסט 55">
            <a:extLst>
              <a:ext uri="{FF2B5EF4-FFF2-40B4-BE49-F238E27FC236}">
                <a16:creationId xmlns:a16="http://schemas.microsoft.com/office/drawing/2014/main" xmlns="" id="{000916B4-3965-4A13-9FDD-ACBCB6DFE198}"/>
              </a:ext>
            </a:extLst>
          </p:cNvPr>
          <p:cNvSpPr txBox="1"/>
          <p:nvPr/>
        </p:nvSpPr>
        <p:spPr>
          <a:xfrm rot="17931653">
            <a:off x="45304" y="1734375"/>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G1-4</a:t>
            </a:r>
            <a:endParaRPr lang="he-IL" sz="1200" b="1" dirty="0">
              <a:solidFill>
                <a:srgbClr val="C00000"/>
              </a:solidFill>
              <a:latin typeface="Arial" panose="020B0604020202020204" pitchFamily="34" charset="0"/>
              <a:cs typeface="Arial" panose="020B0604020202020204" pitchFamily="34" charset="0"/>
            </a:endParaRPr>
          </a:p>
        </p:txBody>
      </p:sp>
      <p:sp>
        <p:nvSpPr>
          <p:cNvPr id="21" name="תיבת טקסט 55">
            <a:extLst>
              <a:ext uri="{FF2B5EF4-FFF2-40B4-BE49-F238E27FC236}">
                <a16:creationId xmlns:a16="http://schemas.microsoft.com/office/drawing/2014/main" xmlns="" id="{DA7A16C2-4E42-4442-9516-C131C1CFF1E4}"/>
              </a:ext>
            </a:extLst>
          </p:cNvPr>
          <p:cNvSpPr txBox="1"/>
          <p:nvPr/>
        </p:nvSpPr>
        <p:spPr>
          <a:xfrm rot="18019564">
            <a:off x="-194805" y="1568476"/>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G1-5</a:t>
            </a:r>
            <a:endParaRPr lang="he-IL" sz="1200" b="1" dirty="0">
              <a:solidFill>
                <a:srgbClr val="C00000"/>
              </a:solidFill>
              <a:latin typeface="Arial" panose="020B0604020202020204" pitchFamily="34" charset="0"/>
              <a:cs typeface="Arial" panose="020B0604020202020204" pitchFamily="34" charset="0"/>
            </a:endParaRPr>
          </a:p>
        </p:txBody>
      </p:sp>
      <p:sp>
        <p:nvSpPr>
          <p:cNvPr id="22" name="תיבת טקסט 55">
            <a:extLst>
              <a:ext uri="{FF2B5EF4-FFF2-40B4-BE49-F238E27FC236}">
                <a16:creationId xmlns:a16="http://schemas.microsoft.com/office/drawing/2014/main" xmlns="" id="{0788053F-B9B6-4C45-9DC7-33069501F528}"/>
              </a:ext>
            </a:extLst>
          </p:cNvPr>
          <p:cNvSpPr txBox="1"/>
          <p:nvPr/>
        </p:nvSpPr>
        <p:spPr>
          <a:xfrm rot="17139634">
            <a:off x="8112667" y="4829278"/>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G1-4</a:t>
            </a:r>
            <a:endParaRPr lang="he-IL" sz="1200" b="1" dirty="0">
              <a:solidFill>
                <a:srgbClr val="C00000"/>
              </a:solidFill>
              <a:latin typeface="Arial" panose="020B0604020202020204" pitchFamily="34" charset="0"/>
              <a:cs typeface="Arial" panose="020B0604020202020204" pitchFamily="34" charset="0"/>
            </a:endParaRPr>
          </a:p>
        </p:txBody>
      </p:sp>
      <p:sp>
        <p:nvSpPr>
          <p:cNvPr id="23" name="תיבת טקסט 55">
            <a:extLst>
              <a:ext uri="{FF2B5EF4-FFF2-40B4-BE49-F238E27FC236}">
                <a16:creationId xmlns:a16="http://schemas.microsoft.com/office/drawing/2014/main" xmlns="" id="{94BC99AF-FE91-49AA-82A5-07808A52ED53}"/>
              </a:ext>
            </a:extLst>
          </p:cNvPr>
          <p:cNvSpPr txBox="1"/>
          <p:nvPr/>
        </p:nvSpPr>
        <p:spPr>
          <a:xfrm rot="17139634">
            <a:off x="8415332" y="4898737"/>
            <a:ext cx="662601" cy="276999"/>
          </a:xfrm>
          <a:prstGeom prst="rect">
            <a:avLst/>
          </a:prstGeom>
          <a:noFill/>
        </p:spPr>
        <p:txBody>
          <a:bodyPr wrap="square" rtlCol="1">
            <a:spAutoFit/>
          </a:bodyPr>
          <a:lstStyle/>
          <a:p>
            <a:pPr algn="ctr"/>
            <a:r>
              <a:rPr lang="en-US" sz="1200" b="1" dirty="0">
                <a:solidFill>
                  <a:srgbClr val="C00000"/>
                </a:solidFill>
                <a:latin typeface="Arial" panose="020B0604020202020204" pitchFamily="34" charset="0"/>
                <a:cs typeface="Arial" panose="020B0604020202020204" pitchFamily="34" charset="0"/>
              </a:rPr>
              <a:t>G1-3</a:t>
            </a:r>
            <a:endParaRPr lang="he-IL" sz="1200" b="1" dirty="0">
              <a:solidFill>
                <a:srgbClr val="C00000"/>
              </a:solidFill>
              <a:latin typeface="Arial" panose="020B0604020202020204" pitchFamily="34" charset="0"/>
              <a:cs typeface="Arial" panose="020B0604020202020204" pitchFamily="34" charset="0"/>
            </a:endParaRPr>
          </a:p>
        </p:txBody>
      </p:sp>
      <p:sp>
        <p:nvSpPr>
          <p:cNvPr id="24" name="תיבת טקסט 54">
            <a:extLst>
              <a:ext uri="{FF2B5EF4-FFF2-40B4-BE49-F238E27FC236}">
                <a16:creationId xmlns:a16="http://schemas.microsoft.com/office/drawing/2014/main" xmlns="" id="{553199A2-7592-4DFF-832B-33D2B6DC98AC}"/>
              </a:ext>
            </a:extLst>
          </p:cNvPr>
          <p:cNvSpPr txBox="1"/>
          <p:nvPr/>
        </p:nvSpPr>
        <p:spPr>
          <a:xfrm rot="17895639">
            <a:off x="345751" y="930546"/>
            <a:ext cx="643048" cy="276999"/>
          </a:xfrm>
          <a:prstGeom prst="rect">
            <a:avLst/>
          </a:prstGeom>
          <a:noFill/>
        </p:spPr>
        <p:txBody>
          <a:bodyPr wrap="square" rtlCol="1">
            <a:spAutoFit/>
          </a:bodyPr>
          <a:lstStyle/>
          <a:p>
            <a:pPr algn="ctr"/>
            <a:r>
              <a:rPr lang="he-IL" sz="1200" b="1" dirty="0">
                <a:solidFill>
                  <a:srgbClr val="C00000"/>
                </a:solidFill>
                <a:latin typeface="Arial" panose="020B0604020202020204" pitchFamily="34" charset="0"/>
                <a:cs typeface="Arial" panose="020B0604020202020204" pitchFamily="34" charset="0"/>
              </a:rPr>
              <a:t>4+580</a:t>
            </a:r>
          </a:p>
        </p:txBody>
      </p:sp>
      <p:sp>
        <p:nvSpPr>
          <p:cNvPr id="25" name="תיבת טקסט 54">
            <a:extLst>
              <a:ext uri="{FF2B5EF4-FFF2-40B4-BE49-F238E27FC236}">
                <a16:creationId xmlns:a16="http://schemas.microsoft.com/office/drawing/2014/main" xmlns="" id="{CEF9A225-EB34-4260-98D6-6A165B3C4BD4}"/>
              </a:ext>
            </a:extLst>
          </p:cNvPr>
          <p:cNvSpPr txBox="1"/>
          <p:nvPr/>
        </p:nvSpPr>
        <p:spPr>
          <a:xfrm rot="17139634">
            <a:off x="8683679" y="3364216"/>
            <a:ext cx="643048" cy="276999"/>
          </a:xfrm>
          <a:prstGeom prst="rect">
            <a:avLst/>
          </a:prstGeom>
          <a:noFill/>
        </p:spPr>
        <p:txBody>
          <a:bodyPr wrap="square" rtlCol="1">
            <a:spAutoFit/>
          </a:bodyPr>
          <a:lstStyle/>
          <a:p>
            <a:pPr algn="ctr"/>
            <a:r>
              <a:rPr lang="he-IL" sz="1200" b="1" dirty="0">
                <a:solidFill>
                  <a:srgbClr val="C00000"/>
                </a:solidFill>
                <a:latin typeface="Arial" panose="020B0604020202020204" pitchFamily="34" charset="0"/>
                <a:cs typeface="Arial" panose="020B0604020202020204" pitchFamily="34" charset="0"/>
              </a:rPr>
              <a:t>2+840</a:t>
            </a:r>
          </a:p>
        </p:txBody>
      </p:sp>
      <p:sp>
        <p:nvSpPr>
          <p:cNvPr id="26" name="תיבת טקסט 52">
            <a:extLst>
              <a:ext uri="{FF2B5EF4-FFF2-40B4-BE49-F238E27FC236}">
                <a16:creationId xmlns:a16="http://schemas.microsoft.com/office/drawing/2014/main" xmlns="" id="{FC6FBC29-8753-48A6-A4C8-B0936F4CFF21}"/>
              </a:ext>
            </a:extLst>
          </p:cNvPr>
          <p:cNvSpPr txBox="1"/>
          <p:nvPr/>
        </p:nvSpPr>
        <p:spPr>
          <a:xfrm rot="17827893">
            <a:off x="1554184" y="1519943"/>
            <a:ext cx="780963" cy="461665"/>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שור</a:t>
            </a:r>
          </a:p>
          <a:p>
            <a:endParaRPr lang="he-IL" sz="1200" b="1" dirty="0">
              <a:latin typeface="Arial" panose="020B0604020202020204" pitchFamily="34" charset="0"/>
              <a:cs typeface="Arial" panose="020B0604020202020204" pitchFamily="34" charset="0"/>
            </a:endParaRPr>
          </a:p>
        </p:txBody>
      </p:sp>
      <p:sp>
        <p:nvSpPr>
          <p:cNvPr id="27" name="תיבת טקסט 52">
            <a:extLst>
              <a:ext uri="{FF2B5EF4-FFF2-40B4-BE49-F238E27FC236}">
                <a16:creationId xmlns:a16="http://schemas.microsoft.com/office/drawing/2014/main" xmlns="" id="{9B0F17C1-AEDC-4709-A47D-D8FA6651FD39}"/>
              </a:ext>
            </a:extLst>
          </p:cNvPr>
          <p:cNvSpPr txBox="1"/>
          <p:nvPr/>
        </p:nvSpPr>
        <p:spPr>
          <a:xfrm rot="17196111">
            <a:off x="715713" y="3422436"/>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גאולים</a:t>
            </a:r>
          </a:p>
        </p:txBody>
      </p:sp>
      <p:sp>
        <p:nvSpPr>
          <p:cNvPr id="28" name="תיבת טקסט 52">
            <a:extLst>
              <a:ext uri="{FF2B5EF4-FFF2-40B4-BE49-F238E27FC236}">
                <a16:creationId xmlns:a16="http://schemas.microsoft.com/office/drawing/2014/main" xmlns="" id="{E99299D9-570C-4474-B86F-3F7D88722F33}"/>
              </a:ext>
            </a:extLst>
          </p:cNvPr>
          <p:cNvSpPr txBox="1"/>
          <p:nvPr/>
        </p:nvSpPr>
        <p:spPr>
          <a:xfrm rot="17196111">
            <a:off x="4229556" y="2121501"/>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בצלאל</a:t>
            </a:r>
          </a:p>
        </p:txBody>
      </p:sp>
      <p:sp>
        <p:nvSpPr>
          <p:cNvPr id="29" name="תיבת טקסט 52">
            <a:extLst>
              <a:ext uri="{FF2B5EF4-FFF2-40B4-BE49-F238E27FC236}">
                <a16:creationId xmlns:a16="http://schemas.microsoft.com/office/drawing/2014/main" xmlns="" id="{9F0E10C2-273F-49FD-B3F6-660B91B41739}"/>
              </a:ext>
            </a:extLst>
          </p:cNvPr>
          <p:cNvSpPr txBox="1"/>
          <p:nvPr/>
        </p:nvSpPr>
        <p:spPr>
          <a:xfrm rot="15929735">
            <a:off x="5402538" y="4136953"/>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שרת</a:t>
            </a:r>
          </a:p>
        </p:txBody>
      </p:sp>
      <p:sp>
        <p:nvSpPr>
          <p:cNvPr id="30" name="תיבת טקסט 52">
            <a:extLst>
              <a:ext uri="{FF2B5EF4-FFF2-40B4-BE49-F238E27FC236}">
                <a16:creationId xmlns:a16="http://schemas.microsoft.com/office/drawing/2014/main" xmlns="" id="{272914D2-5D56-47EE-8726-E58930494F6D}"/>
              </a:ext>
            </a:extLst>
          </p:cNvPr>
          <p:cNvSpPr txBox="1"/>
          <p:nvPr/>
        </p:nvSpPr>
        <p:spPr>
          <a:xfrm rot="17009762">
            <a:off x="6869497" y="3094571"/>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המלאכה</a:t>
            </a:r>
          </a:p>
        </p:txBody>
      </p:sp>
      <p:sp>
        <p:nvSpPr>
          <p:cNvPr id="31" name="תיבת טקסט 52">
            <a:extLst>
              <a:ext uri="{FF2B5EF4-FFF2-40B4-BE49-F238E27FC236}">
                <a16:creationId xmlns:a16="http://schemas.microsoft.com/office/drawing/2014/main" xmlns="" id="{E883FD17-6A10-4753-83CD-3D93D390441C}"/>
              </a:ext>
            </a:extLst>
          </p:cNvPr>
          <p:cNvSpPr txBox="1"/>
          <p:nvPr/>
        </p:nvSpPr>
        <p:spPr>
          <a:xfrm rot="18546559">
            <a:off x="6114513" y="4604009"/>
            <a:ext cx="1167939"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אלופי צה"ל</a:t>
            </a:r>
          </a:p>
        </p:txBody>
      </p:sp>
      <p:sp>
        <p:nvSpPr>
          <p:cNvPr id="32" name="תיבת טקסט 38">
            <a:extLst>
              <a:ext uri="{FF2B5EF4-FFF2-40B4-BE49-F238E27FC236}">
                <a16:creationId xmlns:a16="http://schemas.microsoft.com/office/drawing/2014/main" xmlns="" id="{AA391ABF-E8D3-44F5-AA43-D5862FBC9C6A}"/>
              </a:ext>
            </a:extLst>
          </p:cNvPr>
          <p:cNvSpPr txBox="1"/>
          <p:nvPr/>
        </p:nvSpPr>
        <p:spPr>
          <a:xfrm>
            <a:off x="7365788" y="3878342"/>
            <a:ext cx="965022"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תחנת </a:t>
            </a:r>
          </a:p>
          <a:p>
            <a:r>
              <a:rPr lang="he-IL" sz="1200" dirty="0"/>
              <a:t>המלאכה</a:t>
            </a:r>
          </a:p>
        </p:txBody>
      </p:sp>
      <p:sp>
        <p:nvSpPr>
          <p:cNvPr id="33" name="תיבת טקסט 38">
            <a:extLst>
              <a:ext uri="{FF2B5EF4-FFF2-40B4-BE49-F238E27FC236}">
                <a16:creationId xmlns:a16="http://schemas.microsoft.com/office/drawing/2014/main" xmlns="" id="{355EE7A9-128D-44C7-BC1C-0BC81B67A237}"/>
              </a:ext>
            </a:extLst>
          </p:cNvPr>
          <p:cNvSpPr txBox="1"/>
          <p:nvPr/>
        </p:nvSpPr>
        <p:spPr>
          <a:xfrm>
            <a:off x="4482619" y="3046490"/>
            <a:ext cx="965022"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תחנת </a:t>
            </a:r>
          </a:p>
          <a:p>
            <a:r>
              <a:rPr lang="he-IL" sz="1200" dirty="0"/>
              <a:t>החרש</a:t>
            </a:r>
          </a:p>
        </p:txBody>
      </p:sp>
      <p:grpSp>
        <p:nvGrpSpPr>
          <p:cNvPr id="34" name="קבוצה 33">
            <a:extLst>
              <a:ext uri="{FF2B5EF4-FFF2-40B4-BE49-F238E27FC236}">
                <a16:creationId xmlns:a16="http://schemas.microsoft.com/office/drawing/2014/main" xmlns="" id="{F5A2A359-3A74-4DD5-8A2A-343EFED82C88}"/>
              </a:ext>
            </a:extLst>
          </p:cNvPr>
          <p:cNvGrpSpPr/>
          <p:nvPr/>
        </p:nvGrpSpPr>
        <p:grpSpPr>
          <a:xfrm rot="987543">
            <a:off x="8562613" y="3771575"/>
            <a:ext cx="488696" cy="1082025"/>
            <a:chOff x="61267" y="1466152"/>
            <a:chExt cx="488696" cy="1082025"/>
          </a:xfrm>
        </p:grpSpPr>
        <p:cxnSp>
          <p:nvCxnSpPr>
            <p:cNvPr id="35" name="מחבר חץ ישר 34">
              <a:extLst>
                <a:ext uri="{FF2B5EF4-FFF2-40B4-BE49-F238E27FC236}">
                  <a16:creationId xmlns:a16="http://schemas.microsoft.com/office/drawing/2014/main" xmlns="" id="{68D98F7B-BAEF-46EC-8E2A-52FEA1080CE5}"/>
                </a:ext>
              </a:extLst>
            </p:cNvPr>
            <p:cNvCxnSpPr>
              <a:cxnSpLocks/>
            </p:cNvCxnSpPr>
            <p:nvPr/>
          </p:nvCxnSpPr>
          <p:spPr>
            <a:xfrm>
              <a:off x="302866" y="1466152"/>
              <a:ext cx="0" cy="1082025"/>
            </a:xfrm>
            <a:prstGeom prst="straightConnector1">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משולש שווה-שוקיים 50">
              <a:extLst>
                <a:ext uri="{FF2B5EF4-FFF2-40B4-BE49-F238E27FC236}">
                  <a16:creationId xmlns:a16="http://schemas.microsoft.com/office/drawing/2014/main" xmlns="" id="{B0ED7612-11B1-48F5-8403-F092F20B2D57}"/>
                </a:ext>
              </a:extLst>
            </p:cNvPr>
            <p:cNvSpPr/>
            <p:nvPr/>
          </p:nvSpPr>
          <p:spPr>
            <a:xfrm rot="16200000">
              <a:off x="32637" y="2334989"/>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37" name="משולש שווה-שוקיים 51">
              <a:extLst>
                <a:ext uri="{FF2B5EF4-FFF2-40B4-BE49-F238E27FC236}">
                  <a16:creationId xmlns:a16="http://schemas.microsoft.com/office/drawing/2014/main" xmlns="" id="{62607713-5853-48A1-BF64-3FB1898DC76D}"/>
                </a:ext>
              </a:extLst>
            </p:cNvPr>
            <p:cNvSpPr/>
            <p:nvPr/>
          </p:nvSpPr>
          <p:spPr>
            <a:xfrm rot="5400000" flipH="1">
              <a:off x="366575" y="2332742"/>
              <a:ext cx="212018" cy="154758"/>
            </a:xfrm>
            <a:prstGeom prst="triangl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pSp>
      <p:sp>
        <p:nvSpPr>
          <p:cNvPr id="39" name="תיבת טקסט 38">
            <a:extLst>
              <a:ext uri="{FF2B5EF4-FFF2-40B4-BE49-F238E27FC236}">
                <a16:creationId xmlns:a16="http://schemas.microsoft.com/office/drawing/2014/main" xmlns="" id="{961DFB90-DB95-4A59-912E-08C23A30456E}"/>
              </a:ext>
            </a:extLst>
          </p:cNvPr>
          <p:cNvSpPr txBox="1"/>
          <p:nvPr/>
        </p:nvSpPr>
        <p:spPr>
          <a:xfrm>
            <a:off x="1654901" y="2564641"/>
            <a:ext cx="965022"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תחנת גאולים</a:t>
            </a:r>
          </a:p>
        </p:txBody>
      </p:sp>
      <p:sp>
        <p:nvSpPr>
          <p:cNvPr id="44" name="תיבת טקסט 43">
            <a:extLst>
              <a:ext uri="{FF2B5EF4-FFF2-40B4-BE49-F238E27FC236}">
                <a16:creationId xmlns:a16="http://schemas.microsoft.com/office/drawing/2014/main" xmlns="" id="{C49F587B-9C01-4057-B405-CD3A1028F1AD}"/>
              </a:ext>
            </a:extLst>
          </p:cNvPr>
          <p:cNvSpPr txBox="1"/>
          <p:nvPr/>
        </p:nvSpPr>
        <p:spPr>
          <a:xfrm>
            <a:off x="2328170" y="1054825"/>
            <a:ext cx="6331158" cy="1323439"/>
          </a:xfrm>
          <a:prstGeom prst="rect">
            <a:avLst/>
          </a:prstGeom>
          <a:noFill/>
        </p:spPr>
        <p:txBody>
          <a:bodyPr wrap="square" rtlCol="1">
            <a:spAutoFit/>
          </a:bodyPr>
          <a:lstStyle/>
          <a:p>
            <a:pPr marL="285750" indent="-285750" algn="r" rtl="1">
              <a:buFont typeface="Arial" panose="020B0604020202020204" pitchFamily="34" charset="0"/>
              <a:buChar char="•"/>
            </a:pPr>
            <a:r>
              <a:rPr lang="he-IL" sz="1600" b="1" dirty="0"/>
              <a:t>אתר התארגנות הוגדר בחלק ממגרש הכדורגל של ביה"ס אורט בגבולות תת"ל 71 א'.</a:t>
            </a:r>
          </a:p>
          <a:p>
            <a:pPr marL="285750" indent="-285750" algn="r" rtl="1">
              <a:buFont typeface="Arial" panose="020B0604020202020204" pitchFamily="34" charset="0"/>
              <a:buChar char="•"/>
            </a:pPr>
            <a:r>
              <a:rPr lang="he-IL" sz="1600" b="1" dirty="0"/>
              <a:t>המטרה : לאפשר לבית הספר להמשיך ולהשתמש במגרש בזמן הביצוע. </a:t>
            </a:r>
          </a:p>
          <a:p>
            <a:pPr algn="r" rtl="1"/>
            <a:endParaRPr lang="he-IL" sz="1600" b="1" dirty="0"/>
          </a:p>
          <a:p>
            <a:pPr marL="285750" indent="-285750" algn="r" rtl="1">
              <a:buFont typeface="Arial" panose="020B0604020202020204" pitchFamily="34" charset="0"/>
              <a:buChar char="•"/>
            </a:pPr>
            <a:endParaRPr lang="he-IL" sz="1600" b="1" dirty="0"/>
          </a:p>
        </p:txBody>
      </p:sp>
      <p:sp>
        <p:nvSpPr>
          <p:cNvPr id="53" name="TextBox 8">
            <a:extLst>
              <a:ext uri="{FF2B5EF4-FFF2-40B4-BE49-F238E27FC236}">
                <a16:creationId xmlns:a16="http://schemas.microsoft.com/office/drawing/2014/main" xmlns="" id="{D7E130AA-779C-4B22-8141-88764D905021}"/>
              </a:ext>
            </a:extLst>
          </p:cNvPr>
          <p:cNvSpPr txBox="1"/>
          <p:nvPr/>
        </p:nvSpPr>
        <p:spPr>
          <a:xfrm>
            <a:off x="145865" y="211666"/>
            <a:ext cx="8574802" cy="584225"/>
          </a:xfrm>
          <a:prstGeom prst="rect">
            <a:avLst/>
          </a:prstGeom>
          <a:noFill/>
        </p:spPr>
        <p:txBody>
          <a:bodyPr wrap="square" lIns="90900" tIns="45448" rIns="90900" bIns="45448" rtlCol="1">
            <a:spAutoFit/>
          </a:bodyPr>
          <a:lstStyle/>
          <a:p>
            <a:pPr algn="r" rtl="1"/>
            <a:r>
              <a:rPr lang="he-IL" sz="3200" b="1" dirty="0">
                <a:solidFill>
                  <a:prstClr val="white"/>
                </a:solidFill>
                <a:latin typeface="Calibri" panose="020F0502020204030204" pitchFamily="34" charset="0"/>
                <a:cs typeface="Calibri" panose="020F0502020204030204" pitchFamily="34" charset="0"/>
              </a:rPr>
              <a:t>2. </a:t>
            </a:r>
            <a:r>
              <a:rPr lang="en-US" sz="3200" b="1" dirty="0">
                <a:solidFill>
                  <a:prstClr val="white"/>
                </a:solidFill>
                <a:latin typeface="Calibri" panose="020F0502020204030204" pitchFamily="34" charset="0"/>
                <a:cs typeface="Calibri" panose="020F0502020204030204" pitchFamily="34" charset="0"/>
              </a:rPr>
              <a:t>G1-4</a:t>
            </a:r>
            <a:r>
              <a:rPr lang="he-IL" sz="3200" b="1" dirty="0">
                <a:solidFill>
                  <a:prstClr val="white"/>
                </a:solidFill>
                <a:latin typeface="Calibri" panose="020F0502020204030204" pitchFamily="34" charset="0"/>
                <a:cs typeface="Calibri" panose="020F0502020204030204" pitchFamily="34" charset="0"/>
              </a:rPr>
              <a:t> אתר התארגנות-מדיניות</a:t>
            </a:r>
          </a:p>
        </p:txBody>
      </p:sp>
      <p:pic>
        <p:nvPicPr>
          <p:cNvPr id="64" name="Picture 2" descr="C:\liat\Trees\AutoCAD Graphics\Nof-hetz zafon-white.png">
            <a:extLst>
              <a:ext uri="{FF2B5EF4-FFF2-40B4-BE49-F238E27FC236}">
                <a16:creationId xmlns:a16="http://schemas.microsoft.com/office/drawing/2014/main" xmlns="" id="{2BD1CACF-7382-4603-8E06-77083E3311C8}"/>
              </a:ext>
            </a:extLst>
          </p:cNvPr>
          <p:cNvPicPr>
            <a:picLocks noChangeAspect="1" noChangeArrowheads="1"/>
          </p:cNvPicPr>
          <p:nvPr/>
        </p:nvPicPr>
        <p:blipFill>
          <a:blip r:embed="rId5" cstate="print">
            <a:lum bright="70000" contrast="-70000"/>
            <a:extLst>
              <a:ext uri="{28A0092B-C50C-407E-A947-70E740481C1C}">
                <a14:useLocalDpi xmlns:a14="http://schemas.microsoft.com/office/drawing/2010/main"/>
              </a:ext>
            </a:extLst>
          </a:blip>
          <a:srcRect/>
          <a:stretch>
            <a:fillRect/>
          </a:stretch>
        </p:blipFill>
        <p:spPr bwMode="auto">
          <a:xfrm>
            <a:off x="1695574" y="1091690"/>
            <a:ext cx="230078" cy="180438"/>
          </a:xfrm>
          <a:prstGeom prst="rect">
            <a:avLst/>
          </a:prstGeom>
          <a:noFill/>
          <a:extLst>
            <a:ext uri="{909E8E84-426E-40DD-AFC4-6F175D3DCCD1}">
              <a14:hiddenFill xmlns:a14="http://schemas.microsoft.com/office/drawing/2010/main">
                <a:solidFill>
                  <a:srgbClr val="FFFFFF"/>
                </a:solidFill>
              </a14:hiddenFill>
            </a:ext>
          </a:extLst>
        </p:spPr>
      </p:pic>
      <p:sp>
        <p:nvSpPr>
          <p:cNvPr id="47" name="תיבת טקסט 38">
            <a:extLst>
              <a:ext uri="{FF2B5EF4-FFF2-40B4-BE49-F238E27FC236}">
                <a16:creationId xmlns:a16="http://schemas.microsoft.com/office/drawing/2014/main" xmlns="" id="{7C38184F-0CB7-4036-A158-54BFE414D75B}"/>
              </a:ext>
            </a:extLst>
          </p:cNvPr>
          <p:cNvSpPr txBox="1"/>
          <p:nvPr/>
        </p:nvSpPr>
        <p:spPr>
          <a:xfrm>
            <a:off x="7387373" y="3364842"/>
            <a:ext cx="660724"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בית אמות</a:t>
            </a:r>
          </a:p>
        </p:txBody>
      </p:sp>
      <p:sp>
        <p:nvSpPr>
          <p:cNvPr id="49" name="תיבת טקסט 38">
            <a:extLst>
              <a:ext uri="{FF2B5EF4-FFF2-40B4-BE49-F238E27FC236}">
                <a16:creationId xmlns:a16="http://schemas.microsoft.com/office/drawing/2014/main" xmlns="" id="{725B0827-17EE-45FB-B7F2-2EBAFDA38A2B}"/>
              </a:ext>
            </a:extLst>
          </p:cNvPr>
          <p:cNvSpPr txBox="1"/>
          <p:nvPr/>
        </p:nvSpPr>
        <p:spPr>
          <a:xfrm>
            <a:off x="2744863" y="2370893"/>
            <a:ext cx="660724"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הגן היפני</a:t>
            </a:r>
          </a:p>
        </p:txBody>
      </p:sp>
      <p:sp>
        <p:nvSpPr>
          <p:cNvPr id="50" name="תיבת טקסט 38">
            <a:extLst>
              <a:ext uri="{FF2B5EF4-FFF2-40B4-BE49-F238E27FC236}">
                <a16:creationId xmlns:a16="http://schemas.microsoft.com/office/drawing/2014/main" xmlns="" id="{8A5A3B39-1128-4E3C-A8E8-E005AF96873B}"/>
              </a:ext>
            </a:extLst>
          </p:cNvPr>
          <p:cNvSpPr txBox="1"/>
          <p:nvPr/>
        </p:nvSpPr>
        <p:spPr>
          <a:xfrm>
            <a:off x="5663585" y="3164137"/>
            <a:ext cx="951675"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גן הקקטוסים</a:t>
            </a:r>
          </a:p>
        </p:txBody>
      </p:sp>
      <p:sp>
        <p:nvSpPr>
          <p:cNvPr id="51" name="תיבת טקסט 38">
            <a:extLst>
              <a:ext uri="{FF2B5EF4-FFF2-40B4-BE49-F238E27FC236}">
                <a16:creationId xmlns:a16="http://schemas.microsoft.com/office/drawing/2014/main" xmlns="" id="{64BEAE84-37AC-422E-8854-9CF5A5204191}"/>
              </a:ext>
            </a:extLst>
          </p:cNvPr>
          <p:cNvSpPr txBox="1"/>
          <p:nvPr/>
        </p:nvSpPr>
        <p:spPr>
          <a:xfrm>
            <a:off x="6414114" y="3249684"/>
            <a:ext cx="951675" cy="461665"/>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sz="1200" dirty="0"/>
              <a:t>גן מרבד הקסמים</a:t>
            </a:r>
          </a:p>
        </p:txBody>
      </p:sp>
      <p:sp>
        <p:nvSpPr>
          <p:cNvPr id="2" name="צורה חופשית: צורה 1">
            <a:extLst>
              <a:ext uri="{FF2B5EF4-FFF2-40B4-BE49-F238E27FC236}">
                <a16:creationId xmlns:a16="http://schemas.microsoft.com/office/drawing/2014/main" xmlns="" id="{89F6B8A3-8ACB-41EB-8CE2-1BA69C7E1EA8}"/>
              </a:ext>
            </a:extLst>
          </p:cNvPr>
          <p:cNvSpPr/>
          <p:nvPr/>
        </p:nvSpPr>
        <p:spPr>
          <a:xfrm>
            <a:off x="2637692" y="2302120"/>
            <a:ext cx="257908" cy="468923"/>
          </a:xfrm>
          <a:custGeom>
            <a:avLst/>
            <a:gdLst>
              <a:gd name="connsiteX0" fmla="*/ 0 w 257908"/>
              <a:gd name="connsiteY0" fmla="*/ 422031 h 468923"/>
              <a:gd name="connsiteX1" fmla="*/ 117231 w 257908"/>
              <a:gd name="connsiteY1" fmla="*/ 23446 h 468923"/>
              <a:gd name="connsiteX2" fmla="*/ 117231 w 257908"/>
              <a:gd name="connsiteY2" fmla="*/ 0 h 468923"/>
              <a:gd name="connsiteX3" fmla="*/ 257908 w 257908"/>
              <a:gd name="connsiteY3" fmla="*/ 152400 h 468923"/>
              <a:gd name="connsiteX4" fmla="*/ 140677 w 257908"/>
              <a:gd name="connsiteY4" fmla="*/ 468923 h 468923"/>
              <a:gd name="connsiteX5" fmla="*/ 0 w 257908"/>
              <a:gd name="connsiteY5" fmla="*/ 422031 h 46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908" h="468923">
                <a:moveTo>
                  <a:pt x="0" y="422031"/>
                </a:moveTo>
                <a:lnTo>
                  <a:pt x="117231" y="23446"/>
                </a:lnTo>
                <a:lnTo>
                  <a:pt x="117231" y="0"/>
                </a:lnTo>
                <a:lnTo>
                  <a:pt x="257908" y="152400"/>
                </a:lnTo>
                <a:lnTo>
                  <a:pt x="140677" y="468923"/>
                </a:lnTo>
                <a:lnTo>
                  <a:pt x="0" y="422031"/>
                </a:lnTo>
                <a:close/>
              </a:path>
            </a:pathLst>
          </a:custGeom>
          <a:solidFill>
            <a:srgbClr val="FF0000">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75" tIns="45636" rIns="91275" bIns="45636" rtlCol="1" anchor="ctr"/>
          <a:lstStyle/>
          <a:p>
            <a:pPr algn="ctr"/>
            <a:endParaRPr lang="he-IL">
              <a:solidFill>
                <a:prstClr val="white"/>
              </a:solidFill>
              <a:latin typeface="David"/>
              <a:cs typeface="David"/>
            </a:endParaRPr>
          </a:p>
        </p:txBody>
      </p:sp>
      <p:sp>
        <p:nvSpPr>
          <p:cNvPr id="52" name="תיבת טקסט 52">
            <a:extLst>
              <a:ext uri="{FF2B5EF4-FFF2-40B4-BE49-F238E27FC236}">
                <a16:creationId xmlns:a16="http://schemas.microsoft.com/office/drawing/2014/main" xmlns="" id="{55D41BC5-BEA3-4E5B-A636-4413AC5C1A23}"/>
              </a:ext>
            </a:extLst>
          </p:cNvPr>
          <p:cNvSpPr txBox="1"/>
          <p:nvPr/>
        </p:nvSpPr>
        <p:spPr>
          <a:xfrm rot="17880038">
            <a:off x="-179771" y="2188161"/>
            <a:ext cx="1033183" cy="276999"/>
          </a:xfrm>
          <a:prstGeom prst="rect">
            <a:avLst/>
          </a:prstGeom>
          <a:noFill/>
        </p:spPr>
        <p:txBody>
          <a:bodyPr wrap="square" rtlCol="1">
            <a:spAutoFit/>
          </a:bodyPr>
          <a:lstStyle/>
          <a:p>
            <a:r>
              <a:rPr lang="he-IL" sz="1200" b="1" dirty="0">
                <a:latin typeface="Arial" panose="020B0604020202020204" pitchFamily="34" charset="0"/>
                <a:cs typeface="Arial" panose="020B0604020202020204" pitchFamily="34" charset="0"/>
              </a:rPr>
              <a:t>רח' </a:t>
            </a:r>
            <a:r>
              <a:rPr lang="he-IL" sz="1200" b="1" dirty="0" err="1">
                <a:latin typeface="Arial" panose="020B0604020202020204" pitchFamily="34" charset="0"/>
                <a:cs typeface="Arial" panose="020B0604020202020204" pitchFamily="34" charset="0"/>
              </a:rPr>
              <a:t>מוהליבר</a:t>
            </a:r>
            <a:endParaRPr lang="he-IL"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7392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4">
            <a:extLst>
              <a:ext uri="{FF2B5EF4-FFF2-40B4-BE49-F238E27FC236}">
                <a16:creationId xmlns:a16="http://schemas.microsoft.com/office/drawing/2014/main" xmlns="" id="{04E54E23-019B-4282-B055-9CE0B2A247E4}"/>
              </a:ext>
            </a:extLst>
          </p:cNvPr>
          <p:cNvPicPr>
            <a:picLocks noChangeAspect="1"/>
          </p:cNvPicPr>
          <p:nvPr/>
        </p:nvPicPr>
        <p:blipFill>
          <a:blip r:embed="rId2">
            <a:duotone>
              <a:schemeClr val="bg2">
                <a:shade val="45000"/>
                <a:satMod val="135000"/>
              </a:schemeClr>
              <a:prstClr val="white"/>
            </a:duotone>
          </a:blip>
          <a:stretch>
            <a:fillRect/>
          </a:stretch>
        </p:blipFill>
        <p:spPr>
          <a:xfrm>
            <a:off x="0" y="992791"/>
            <a:ext cx="9144000" cy="4096583"/>
          </a:xfrm>
          <a:prstGeom prst="rect">
            <a:avLst/>
          </a:prstGeom>
          <a:noFill/>
        </p:spPr>
      </p:pic>
      <p:sp>
        <p:nvSpPr>
          <p:cNvPr id="6" name="צורה חופשית: צורה 5">
            <a:extLst>
              <a:ext uri="{FF2B5EF4-FFF2-40B4-BE49-F238E27FC236}">
                <a16:creationId xmlns:a16="http://schemas.microsoft.com/office/drawing/2014/main" xmlns="" id="{50E467E3-8293-46F6-9921-FB013637CA59}"/>
              </a:ext>
            </a:extLst>
          </p:cNvPr>
          <p:cNvSpPr/>
          <p:nvPr/>
        </p:nvSpPr>
        <p:spPr>
          <a:xfrm>
            <a:off x="5193323" y="2126273"/>
            <a:ext cx="1066800" cy="1606062"/>
          </a:xfrm>
          <a:custGeom>
            <a:avLst/>
            <a:gdLst>
              <a:gd name="connsiteX0" fmla="*/ 0 w 1066800"/>
              <a:gd name="connsiteY0" fmla="*/ 1488831 h 1606062"/>
              <a:gd name="connsiteX1" fmla="*/ 152400 w 1066800"/>
              <a:gd name="connsiteY1" fmla="*/ 844062 h 1606062"/>
              <a:gd name="connsiteX2" fmla="*/ 328246 w 1066800"/>
              <a:gd name="connsiteY2" fmla="*/ 902677 h 1606062"/>
              <a:gd name="connsiteX3" fmla="*/ 562708 w 1066800"/>
              <a:gd name="connsiteY3" fmla="*/ 0 h 1606062"/>
              <a:gd name="connsiteX4" fmla="*/ 1066800 w 1066800"/>
              <a:gd name="connsiteY4" fmla="*/ 398585 h 1606062"/>
              <a:gd name="connsiteX5" fmla="*/ 773723 w 1066800"/>
              <a:gd name="connsiteY5" fmla="*/ 1606062 h 1606062"/>
              <a:gd name="connsiteX6" fmla="*/ 0 w 1066800"/>
              <a:gd name="connsiteY6" fmla="*/ 1488831 h 160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800" h="1606062">
                <a:moveTo>
                  <a:pt x="0" y="1488831"/>
                </a:moveTo>
                <a:lnTo>
                  <a:pt x="152400" y="844062"/>
                </a:lnTo>
                <a:lnTo>
                  <a:pt x="328246" y="902677"/>
                </a:lnTo>
                <a:lnTo>
                  <a:pt x="562708" y="0"/>
                </a:lnTo>
                <a:lnTo>
                  <a:pt x="1066800" y="398585"/>
                </a:lnTo>
                <a:lnTo>
                  <a:pt x="773723" y="1606062"/>
                </a:lnTo>
                <a:lnTo>
                  <a:pt x="0" y="1488831"/>
                </a:lnTo>
                <a:close/>
              </a:path>
            </a:pathLst>
          </a:custGeom>
          <a:solidFill>
            <a:srgbClr val="FF0000">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75" tIns="45636" rIns="91275" bIns="45636" rtlCol="1" anchor="ctr"/>
          <a:lstStyle/>
          <a:p>
            <a:pPr algn="ctr"/>
            <a:endParaRPr lang="he-IL">
              <a:solidFill>
                <a:prstClr val="white"/>
              </a:solidFill>
              <a:latin typeface="David"/>
              <a:cs typeface="David"/>
            </a:endParaRPr>
          </a:p>
        </p:txBody>
      </p:sp>
      <p:sp>
        <p:nvSpPr>
          <p:cNvPr id="2" name="מציין מיקום של מספר שקופית 1"/>
          <p:cNvSpPr>
            <a:spLocks noGrp="1"/>
          </p:cNvSpPr>
          <p:nvPr>
            <p:ph type="sldNum" sz="quarter" idx="4294967295"/>
          </p:nvPr>
        </p:nvSpPr>
        <p:spPr>
          <a:xfrm>
            <a:off x="7086600" y="5154930"/>
            <a:ext cx="2057400" cy="274320"/>
          </a:xfrm>
        </p:spPr>
        <p:txBody>
          <a:bodyPr/>
          <a:lstStyle/>
          <a:p>
            <a:pPr defTabSz="709016" eaLnBrk="1" fontAlgn="auto" hangingPunct="1">
              <a:spcBef>
                <a:spcPts val="0"/>
              </a:spcBef>
              <a:spcAft>
                <a:spcPts val="0"/>
              </a:spcAft>
              <a:defRPr/>
            </a:pPr>
            <a:fld id="{5061E9D2-BB25-4C11-9218-BCDCD49ADC8F}" type="slidenum">
              <a:rPr lang="en-US">
                <a:solidFill>
                  <a:prstClr val="black">
                    <a:tint val="75000"/>
                  </a:prstClr>
                </a:solidFill>
                <a:latin typeface="David"/>
                <a:cs typeface="David"/>
              </a:rPr>
              <a:pPr defTabSz="709016" eaLnBrk="1" fontAlgn="auto" hangingPunct="1">
                <a:spcBef>
                  <a:spcPts val="0"/>
                </a:spcBef>
                <a:spcAft>
                  <a:spcPts val="0"/>
                </a:spcAft>
                <a:defRPr/>
              </a:pPr>
              <a:t>16</a:t>
            </a:fld>
            <a:endParaRPr lang="en-US" dirty="0">
              <a:solidFill>
                <a:prstClr val="black">
                  <a:tint val="75000"/>
                </a:prstClr>
              </a:solidFill>
              <a:latin typeface="David"/>
              <a:cs typeface="David"/>
            </a:endParaRPr>
          </a:p>
        </p:txBody>
      </p:sp>
      <p:sp>
        <p:nvSpPr>
          <p:cNvPr id="27" name="TextBox 26">
            <a:extLst>
              <a:ext uri="{FF2B5EF4-FFF2-40B4-BE49-F238E27FC236}">
                <a16:creationId xmlns:a16="http://schemas.microsoft.com/office/drawing/2014/main" xmlns="" id="{CE49F992-5CB2-4750-A7E1-541DA844D713}"/>
              </a:ext>
            </a:extLst>
          </p:cNvPr>
          <p:cNvSpPr txBox="1"/>
          <p:nvPr/>
        </p:nvSpPr>
        <p:spPr>
          <a:xfrm rot="569855">
            <a:off x="4954634" y="3898808"/>
            <a:ext cx="1786252" cy="523051"/>
          </a:xfrm>
          <a:prstGeom prst="rect">
            <a:avLst/>
          </a:prstGeom>
          <a:noFill/>
        </p:spPr>
        <p:txBody>
          <a:bodyPr wrap="square" lIns="91275" tIns="45636" rIns="91275" bIns="45636" rtlCol="1">
            <a:spAutoFit/>
          </a:bodyPr>
          <a:lstStyle>
            <a:defPPr>
              <a:defRPr lang="en-US"/>
            </a:defPPr>
            <a:lvl1pPr marR="0" lvl="0" indent="0" algn="ctr" defTabSz="713232" fontAlgn="auto">
              <a:lnSpc>
                <a:spcPct val="100000"/>
              </a:lnSpc>
              <a:spcBef>
                <a:spcPts val="0"/>
              </a:spcBef>
              <a:spcAft>
                <a:spcPts val="0"/>
              </a:spcAft>
              <a:buClrTx/>
              <a:buSzTx/>
              <a:buFontTx/>
              <a:buNone/>
              <a:tabLst/>
              <a:defRPr kumimoji="0" b="1" i="0" u="none" strike="noStrike" cap="none" spc="0" normalizeH="0" baseline="0">
                <a:ln>
                  <a:noFill/>
                </a:ln>
                <a:effectLst/>
                <a:uLnTx/>
                <a:uFillTx/>
                <a:latin typeface="Arial" panose="020B0604020202020204" pitchFamily="34" charset="0"/>
                <a:cs typeface="Arial" panose="020B0604020202020204" pitchFamily="34" charset="0"/>
              </a:defRPr>
            </a:lvl1pPr>
          </a:lstStyle>
          <a:p>
            <a:r>
              <a:rPr lang="he-IL" dirty="0"/>
              <a:t>שדרות ירושלים</a:t>
            </a:r>
          </a:p>
          <a:p>
            <a:endParaRPr lang="he-IL" dirty="0"/>
          </a:p>
        </p:txBody>
      </p:sp>
      <p:pic>
        <p:nvPicPr>
          <p:cNvPr id="41" name="Picture 2" descr="C:\liat\Trees\AutoCAD Graphics\Nof-hetz zafon-white.png">
            <a:extLst>
              <a:ext uri="{FF2B5EF4-FFF2-40B4-BE49-F238E27FC236}">
                <a16:creationId xmlns:a16="http://schemas.microsoft.com/office/drawing/2014/main" xmlns="" id="{970730A6-B679-4092-8510-0532488AB3A5}"/>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17712071">
            <a:off x="8428674" y="1133982"/>
            <a:ext cx="540000" cy="4234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8">
            <a:extLst>
              <a:ext uri="{FF2B5EF4-FFF2-40B4-BE49-F238E27FC236}">
                <a16:creationId xmlns:a16="http://schemas.microsoft.com/office/drawing/2014/main" xmlns="" id="{FC5FBA1B-FC29-4AD2-BC0F-D44524FA17E2}"/>
              </a:ext>
            </a:extLst>
          </p:cNvPr>
          <p:cNvSpPr txBox="1"/>
          <p:nvPr/>
        </p:nvSpPr>
        <p:spPr>
          <a:xfrm>
            <a:off x="290190" y="95377"/>
            <a:ext cx="8496944" cy="584226"/>
          </a:xfrm>
          <a:prstGeom prst="rect">
            <a:avLst/>
          </a:prstGeom>
          <a:noFill/>
        </p:spPr>
        <p:txBody>
          <a:bodyPr wrap="square" lIns="90900" tIns="45448" rIns="90900" bIns="45448" rtlCol="1">
            <a:spAutoFit/>
          </a:bodyPr>
          <a:lstStyle/>
          <a:p>
            <a:pPr algn="r" rtl="1"/>
            <a:r>
              <a:rPr lang="he-IL" sz="3200" b="1" dirty="0">
                <a:solidFill>
                  <a:prstClr val="white"/>
                </a:solidFill>
                <a:latin typeface="Calibri" panose="020F0502020204030204" pitchFamily="34" charset="0"/>
                <a:cs typeface="Calibri" panose="020F0502020204030204" pitchFamily="34" charset="0"/>
              </a:rPr>
              <a:t>2. </a:t>
            </a:r>
            <a:r>
              <a:rPr lang="he-IL" sz="3000" b="1" dirty="0">
                <a:solidFill>
                  <a:srgbClr val="DE6810"/>
                </a:solidFill>
              </a:rPr>
              <a:t> </a:t>
            </a:r>
            <a:r>
              <a:rPr lang="en-US" sz="3200" b="1" dirty="0">
                <a:solidFill>
                  <a:prstClr val="white"/>
                </a:solidFill>
                <a:latin typeface="Calibri" panose="020F0502020204030204" pitchFamily="34" charset="0"/>
                <a:cs typeface="Calibri" panose="020F0502020204030204" pitchFamily="34" charset="0"/>
              </a:rPr>
              <a:t>G1-4</a:t>
            </a:r>
            <a:r>
              <a:rPr lang="he-IL" sz="3000" b="1" dirty="0">
                <a:solidFill>
                  <a:srgbClr val="DE6810"/>
                </a:solidFill>
              </a:rPr>
              <a:t> </a:t>
            </a:r>
            <a:r>
              <a:rPr lang="he-IL" sz="3200" b="1" dirty="0">
                <a:solidFill>
                  <a:prstClr val="white"/>
                </a:solidFill>
                <a:latin typeface="Calibri" panose="020F0502020204030204" pitchFamily="34" charset="0"/>
                <a:cs typeface="Calibri" panose="020F0502020204030204" pitchFamily="34" charset="0"/>
              </a:rPr>
              <a:t>אתר</a:t>
            </a:r>
            <a:r>
              <a:rPr lang="he-IL" sz="3000" b="1" dirty="0">
                <a:solidFill>
                  <a:srgbClr val="DE6810"/>
                </a:solidFill>
              </a:rPr>
              <a:t> </a:t>
            </a:r>
            <a:r>
              <a:rPr lang="he-IL" sz="3200" b="1" dirty="0">
                <a:solidFill>
                  <a:prstClr val="white"/>
                </a:solidFill>
                <a:latin typeface="Calibri" panose="020F0502020204030204" pitchFamily="34" charset="0"/>
                <a:cs typeface="Calibri" panose="020F0502020204030204" pitchFamily="34" charset="0"/>
              </a:rPr>
              <a:t>התארגנות-מיקום</a:t>
            </a:r>
          </a:p>
        </p:txBody>
      </p:sp>
      <p:sp>
        <p:nvSpPr>
          <p:cNvPr id="43" name="TextBox 26">
            <a:extLst>
              <a:ext uri="{FF2B5EF4-FFF2-40B4-BE49-F238E27FC236}">
                <a16:creationId xmlns:a16="http://schemas.microsoft.com/office/drawing/2014/main" xmlns="" id="{12C3DC59-2C8F-426D-AE1E-6F8D53A4A2E8}"/>
              </a:ext>
            </a:extLst>
          </p:cNvPr>
          <p:cNvSpPr txBox="1"/>
          <p:nvPr/>
        </p:nvSpPr>
        <p:spPr>
          <a:xfrm>
            <a:off x="6260123" y="2896751"/>
            <a:ext cx="748308" cy="523051"/>
          </a:xfrm>
          <a:prstGeom prst="rect">
            <a:avLst/>
          </a:prstGeom>
          <a:noFill/>
        </p:spPr>
        <p:txBody>
          <a:bodyPr wrap="square" lIns="91275" tIns="45636" rIns="91275" bIns="45636" rtlCol="1">
            <a:spAutoFit/>
          </a:bodyPr>
          <a:lstStyle>
            <a:defPPr>
              <a:defRPr lang="en-US"/>
            </a:defPPr>
            <a:lvl1pPr defTabSz="713232" fontAlgn="auto">
              <a:spcBef>
                <a:spcPts val="0"/>
              </a:spcBef>
              <a:spcAft>
                <a:spcPts val="0"/>
              </a:spcAft>
              <a:defRPr b="1">
                <a:solidFill>
                  <a:srgbClr val="0000FF"/>
                </a:solidFill>
              </a:defRPr>
            </a:lvl1pPr>
          </a:lstStyle>
          <a:p>
            <a:pPr algn="ctr" eaLnBrk="1" hangingPunct="1">
              <a:defRPr/>
            </a:pPr>
            <a:r>
              <a:rPr lang="he-IL" dirty="0">
                <a:solidFill>
                  <a:schemeClr val="tx1"/>
                </a:solidFill>
                <a:latin typeface="Arial" panose="020B0604020202020204" pitchFamily="34" charset="0"/>
                <a:cs typeface="Arial" panose="020B0604020202020204" pitchFamily="34" charset="0"/>
              </a:rPr>
              <a:t>הגן  היפני</a:t>
            </a:r>
          </a:p>
        </p:txBody>
      </p:sp>
      <p:sp>
        <p:nvSpPr>
          <p:cNvPr id="44" name="TextBox 26">
            <a:extLst>
              <a:ext uri="{FF2B5EF4-FFF2-40B4-BE49-F238E27FC236}">
                <a16:creationId xmlns:a16="http://schemas.microsoft.com/office/drawing/2014/main" xmlns="" id="{E1927414-B800-497D-BC33-7F27862A6407}"/>
              </a:ext>
            </a:extLst>
          </p:cNvPr>
          <p:cNvSpPr txBox="1"/>
          <p:nvPr/>
        </p:nvSpPr>
        <p:spPr>
          <a:xfrm>
            <a:off x="4367694" y="2417384"/>
            <a:ext cx="748308" cy="523051"/>
          </a:xfrm>
          <a:prstGeom prst="rect">
            <a:avLst/>
          </a:prstGeom>
          <a:noFill/>
        </p:spPr>
        <p:txBody>
          <a:bodyPr wrap="square" lIns="91275" tIns="45636" rIns="91275" bIns="45636" rtlCol="1">
            <a:spAutoFit/>
          </a:bodyPr>
          <a:lstStyle>
            <a:defPPr>
              <a:defRPr lang="en-US"/>
            </a:defPPr>
            <a:lvl1pPr marR="0" lvl="0" indent="0" algn="ctr" defTabSz="713232" fontAlgn="auto">
              <a:lnSpc>
                <a:spcPct val="100000"/>
              </a:lnSpc>
              <a:spcBef>
                <a:spcPts val="0"/>
              </a:spcBef>
              <a:spcAft>
                <a:spcPts val="0"/>
              </a:spcAft>
              <a:buClrTx/>
              <a:buSzTx/>
              <a:buFontTx/>
              <a:buNone/>
              <a:tabLst/>
              <a:defRPr kumimoji="0" b="1" i="0" u="none" strike="noStrike" cap="none" spc="0" normalizeH="0" baseline="0">
                <a:ln>
                  <a:noFill/>
                </a:ln>
                <a:effectLst/>
                <a:uLnTx/>
                <a:uFillTx/>
                <a:latin typeface="Arial" panose="020B0604020202020204" pitchFamily="34" charset="0"/>
                <a:cs typeface="Arial" panose="020B0604020202020204" pitchFamily="34" charset="0"/>
              </a:defRPr>
            </a:lvl1pPr>
          </a:lstStyle>
          <a:p>
            <a:r>
              <a:rPr lang="he-IL" dirty="0"/>
              <a:t>מגרש כדורגל</a:t>
            </a:r>
          </a:p>
        </p:txBody>
      </p:sp>
      <p:sp>
        <p:nvSpPr>
          <p:cNvPr id="45" name="TextBox 26">
            <a:extLst>
              <a:ext uri="{FF2B5EF4-FFF2-40B4-BE49-F238E27FC236}">
                <a16:creationId xmlns:a16="http://schemas.microsoft.com/office/drawing/2014/main" xmlns="" id="{4FB34287-2299-4A80-89DD-FDF2AF4002F6}"/>
              </a:ext>
            </a:extLst>
          </p:cNvPr>
          <p:cNvSpPr txBox="1"/>
          <p:nvPr/>
        </p:nvSpPr>
        <p:spPr>
          <a:xfrm>
            <a:off x="2051402" y="2429107"/>
            <a:ext cx="867644" cy="307607"/>
          </a:xfrm>
          <a:prstGeom prst="rect">
            <a:avLst/>
          </a:prstGeom>
          <a:noFill/>
        </p:spPr>
        <p:txBody>
          <a:bodyPr wrap="square" lIns="91275" tIns="45636" rIns="91275" bIns="45636" rtlCol="1">
            <a:spAutoFit/>
          </a:bodyPr>
          <a:lstStyle>
            <a:defPPr>
              <a:defRPr lang="en-US"/>
            </a:defPPr>
            <a:lvl1pPr marR="0" lvl="0" indent="0" algn="ctr" defTabSz="713232" fontAlgn="auto">
              <a:lnSpc>
                <a:spcPct val="100000"/>
              </a:lnSpc>
              <a:spcBef>
                <a:spcPts val="0"/>
              </a:spcBef>
              <a:spcAft>
                <a:spcPts val="0"/>
              </a:spcAft>
              <a:buClrTx/>
              <a:buSzTx/>
              <a:buFontTx/>
              <a:buNone/>
              <a:tabLst/>
              <a:defRPr kumimoji="0" b="1" i="0" u="none" strike="noStrike" cap="none" spc="0" normalizeH="0" baseline="0">
                <a:ln>
                  <a:noFill/>
                </a:ln>
                <a:effectLst/>
                <a:uLnTx/>
                <a:uFillTx/>
                <a:latin typeface="Arial" panose="020B0604020202020204" pitchFamily="34" charset="0"/>
                <a:cs typeface="Arial" panose="020B0604020202020204" pitchFamily="34" charset="0"/>
              </a:defRPr>
            </a:lvl1pPr>
          </a:lstStyle>
          <a:p>
            <a:r>
              <a:rPr lang="he-IL" dirty="0"/>
              <a:t>בית ספר</a:t>
            </a:r>
          </a:p>
        </p:txBody>
      </p:sp>
      <p:sp>
        <p:nvSpPr>
          <p:cNvPr id="46" name="TextBox 26">
            <a:extLst>
              <a:ext uri="{FF2B5EF4-FFF2-40B4-BE49-F238E27FC236}">
                <a16:creationId xmlns:a16="http://schemas.microsoft.com/office/drawing/2014/main" xmlns="" id="{F94B846E-05C9-4FC6-8B98-9E20543BFF15}"/>
              </a:ext>
            </a:extLst>
          </p:cNvPr>
          <p:cNvSpPr txBox="1"/>
          <p:nvPr/>
        </p:nvSpPr>
        <p:spPr>
          <a:xfrm rot="17846961">
            <a:off x="225217" y="1304968"/>
            <a:ext cx="867644" cy="307607"/>
          </a:xfrm>
          <a:prstGeom prst="rect">
            <a:avLst/>
          </a:prstGeom>
          <a:noFill/>
        </p:spPr>
        <p:txBody>
          <a:bodyPr wrap="square" lIns="91275" tIns="45636" rIns="91275" bIns="45636" rtlCol="1">
            <a:spAutoFit/>
          </a:bodyPr>
          <a:lstStyle>
            <a:defPPr>
              <a:defRPr lang="en-US"/>
            </a:defPPr>
            <a:lvl1pPr marR="0" lvl="0" indent="0" algn="ctr" defTabSz="713232" fontAlgn="auto">
              <a:lnSpc>
                <a:spcPct val="100000"/>
              </a:lnSpc>
              <a:spcBef>
                <a:spcPts val="0"/>
              </a:spcBef>
              <a:spcAft>
                <a:spcPts val="0"/>
              </a:spcAft>
              <a:buClrTx/>
              <a:buSzTx/>
              <a:buFontTx/>
              <a:buNone/>
              <a:tabLst/>
              <a:defRPr kumimoji="0" b="1" i="0" u="none" strike="noStrike" cap="none" spc="0" normalizeH="0" baseline="0">
                <a:ln>
                  <a:noFill/>
                </a:ln>
                <a:effectLst/>
                <a:uLnTx/>
                <a:uFillTx/>
                <a:latin typeface="Arial" panose="020B0604020202020204" pitchFamily="34" charset="0"/>
                <a:cs typeface="Arial" panose="020B0604020202020204" pitchFamily="34" charset="0"/>
              </a:defRPr>
            </a:lvl1pPr>
          </a:lstStyle>
          <a:p>
            <a:r>
              <a:rPr lang="he-IL" dirty="0"/>
              <a:t>רח' שור</a:t>
            </a:r>
          </a:p>
        </p:txBody>
      </p:sp>
      <p:sp>
        <p:nvSpPr>
          <p:cNvPr id="7" name="צורה חופשית: צורה 6">
            <a:extLst>
              <a:ext uri="{FF2B5EF4-FFF2-40B4-BE49-F238E27FC236}">
                <a16:creationId xmlns:a16="http://schemas.microsoft.com/office/drawing/2014/main" xmlns="" id="{F3D23072-8F56-45C4-B2F5-C717F49F38D7}"/>
              </a:ext>
            </a:extLst>
          </p:cNvPr>
          <p:cNvSpPr/>
          <p:nvPr/>
        </p:nvSpPr>
        <p:spPr>
          <a:xfrm>
            <a:off x="3733800" y="2095501"/>
            <a:ext cx="5429250" cy="2200275"/>
          </a:xfrm>
          <a:custGeom>
            <a:avLst/>
            <a:gdLst>
              <a:gd name="connsiteX0" fmla="*/ 0 w 5372100"/>
              <a:gd name="connsiteY0" fmla="*/ 1123950 h 2200275"/>
              <a:gd name="connsiteX1" fmla="*/ 1400175 w 5372100"/>
              <a:gd name="connsiteY1" fmla="*/ 1495425 h 2200275"/>
              <a:gd name="connsiteX2" fmla="*/ 1562100 w 5372100"/>
              <a:gd name="connsiteY2" fmla="*/ 866775 h 2200275"/>
              <a:gd name="connsiteX3" fmla="*/ 1733550 w 5372100"/>
              <a:gd name="connsiteY3" fmla="*/ 904875 h 2200275"/>
              <a:gd name="connsiteX4" fmla="*/ 1952625 w 5372100"/>
              <a:gd name="connsiteY4" fmla="*/ 0 h 2200275"/>
              <a:gd name="connsiteX5" fmla="*/ 2486025 w 5372100"/>
              <a:gd name="connsiteY5" fmla="*/ 476250 h 2200275"/>
              <a:gd name="connsiteX6" fmla="*/ 2190750 w 5372100"/>
              <a:gd name="connsiteY6" fmla="*/ 1657350 h 2200275"/>
              <a:gd name="connsiteX7" fmla="*/ 2171700 w 5372100"/>
              <a:gd name="connsiteY7" fmla="*/ 1752600 h 2200275"/>
              <a:gd name="connsiteX8" fmla="*/ 4838700 w 5372100"/>
              <a:gd name="connsiteY8" fmla="*/ 2076450 h 2200275"/>
              <a:gd name="connsiteX9" fmla="*/ 5372100 w 5372100"/>
              <a:gd name="connsiteY9" fmla="*/ 2200275 h 2200275"/>
              <a:gd name="connsiteX0" fmla="*/ 0 w 5429250"/>
              <a:gd name="connsiteY0" fmla="*/ 1247775 h 2200275"/>
              <a:gd name="connsiteX1" fmla="*/ 1457325 w 5429250"/>
              <a:gd name="connsiteY1" fmla="*/ 1495425 h 2200275"/>
              <a:gd name="connsiteX2" fmla="*/ 1619250 w 5429250"/>
              <a:gd name="connsiteY2" fmla="*/ 866775 h 2200275"/>
              <a:gd name="connsiteX3" fmla="*/ 1790700 w 5429250"/>
              <a:gd name="connsiteY3" fmla="*/ 904875 h 2200275"/>
              <a:gd name="connsiteX4" fmla="*/ 2009775 w 5429250"/>
              <a:gd name="connsiteY4" fmla="*/ 0 h 2200275"/>
              <a:gd name="connsiteX5" fmla="*/ 2543175 w 5429250"/>
              <a:gd name="connsiteY5" fmla="*/ 476250 h 2200275"/>
              <a:gd name="connsiteX6" fmla="*/ 2247900 w 5429250"/>
              <a:gd name="connsiteY6" fmla="*/ 1657350 h 2200275"/>
              <a:gd name="connsiteX7" fmla="*/ 2228850 w 5429250"/>
              <a:gd name="connsiteY7" fmla="*/ 1752600 h 2200275"/>
              <a:gd name="connsiteX8" fmla="*/ 4895850 w 5429250"/>
              <a:gd name="connsiteY8" fmla="*/ 2076450 h 2200275"/>
              <a:gd name="connsiteX9" fmla="*/ 5429250 w 5429250"/>
              <a:gd name="connsiteY9" fmla="*/ 2200275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9250" h="2200275">
                <a:moveTo>
                  <a:pt x="0" y="1247775"/>
                </a:moveTo>
                <a:lnTo>
                  <a:pt x="1457325" y="1495425"/>
                </a:lnTo>
                <a:lnTo>
                  <a:pt x="1619250" y="866775"/>
                </a:lnTo>
                <a:lnTo>
                  <a:pt x="1790700" y="904875"/>
                </a:lnTo>
                <a:lnTo>
                  <a:pt x="2009775" y="0"/>
                </a:lnTo>
                <a:lnTo>
                  <a:pt x="2543175" y="476250"/>
                </a:lnTo>
                <a:lnTo>
                  <a:pt x="2247900" y="1657350"/>
                </a:lnTo>
                <a:lnTo>
                  <a:pt x="2228850" y="1752600"/>
                </a:lnTo>
                <a:lnTo>
                  <a:pt x="4895850" y="2076450"/>
                </a:lnTo>
                <a:lnTo>
                  <a:pt x="5429250" y="2200275"/>
                </a:lnTo>
              </a:path>
            </a:pathLst>
          </a:custGeom>
          <a:noFill/>
          <a:ln w="381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צורה חופשית: צורה 7">
            <a:extLst>
              <a:ext uri="{FF2B5EF4-FFF2-40B4-BE49-F238E27FC236}">
                <a16:creationId xmlns:a16="http://schemas.microsoft.com/office/drawing/2014/main" xmlns="" id="{9D00DD38-F797-4227-A82A-E73AEDB234A9}"/>
              </a:ext>
            </a:extLst>
          </p:cNvPr>
          <p:cNvSpPr/>
          <p:nvPr/>
        </p:nvSpPr>
        <p:spPr>
          <a:xfrm>
            <a:off x="1009651" y="981076"/>
            <a:ext cx="2752725" cy="2390775"/>
          </a:xfrm>
          <a:custGeom>
            <a:avLst/>
            <a:gdLst>
              <a:gd name="connsiteX0" fmla="*/ 0 w 2752725"/>
              <a:gd name="connsiteY0" fmla="*/ 0 h 2390775"/>
              <a:gd name="connsiteX1" fmla="*/ 47625 w 2752725"/>
              <a:gd name="connsiteY1" fmla="*/ 771525 h 2390775"/>
              <a:gd name="connsiteX2" fmla="*/ 238125 w 2752725"/>
              <a:gd name="connsiteY2" fmla="*/ 1419225 h 2390775"/>
              <a:gd name="connsiteX3" fmla="*/ 371475 w 2752725"/>
              <a:gd name="connsiteY3" fmla="*/ 1552575 h 2390775"/>
              <a:gd name="connsiteX4" fmla="*/ 1619250 w 2752725"/>
              <a:gd name="connsiteY4" fmla="*/ 2114550 h 2390775"/>
              <a:gd name="connsiteX5" fmla="*/ 2457450 w 2752725"/>
              <a:gd name="connsiteY5" fmla="*/ 2390775 h 2390775"/>
              <a:gd name="connsiteX6" fmla="*/ 2476500 w 2752725"/>
              <a:gd name="connsiteY6" fmla="*/ 2276475 h 2390775"/>
              <a:gd name="connsiteX7" fmla="*/ 2752725 w 2752725"/>
              <a:gd name="connsiteY7" fmla="*/ 2362200 h 239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2725" h="2390775">
                <a:moveTo>
                  <a:pt x="0" y="0"/>
                </a:moveTo>
                <a:lnTo>
                  <a:pt x="47625" y="771525"/>
                </a:lnTo>
                <a:lnTo>
                  <a:pt x="238125" y="1419225"/>
                </a:lnTo>
                <a:lnTo>
                  <a:pt x="371475" y="1552575"/>
                </a:lnTo>
                <a:lnTo>
                  <a:pt x="1619250" y="2114550"/>
                </a:lnTo>
                <a:lnTo>
                  <a:pt x="2457450" y="2390775"/>
                </a:lnTo>
                <a:lnTo>
                  <a:pt x="2476500" y="2276475"/>
                </a:lnTo>
                <a:lnTo>
                  <a:pt x="2752725" y="2362200"/>
                </a:lnTo>
              </a:path>
            </a:pathLst>
          </a:custGeom>
          <a:noFill/>
          <a:ln w="381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p>
        </p:txBody>
      </p:sp>
      <p:sp>
        <p:nvSpPr>
          <p:cNvPr id="9" name="צורה חופשית: צורה 8">
            <a:extLst>
              <a:ext uri="{FF2B5EF4-FFF2-40B4-BE49-F238E27FC236}">
                <a16:creationId xmlns:a16="http://schemas.microsoft.com/office/drawing/2014/main" xmlns="" id="{5EAC369E-8E83-4AAC-AFC8-1456249A0878}"/>
              </a:ext>
            </a:extLst>
          </p:cNvPr>
          <p:cNvSpPr/>
          <p:nvPr/>
        </p:nvSpPr>
        <p:spPr>
          <a:xfrm>
            <a:off x="-47625" y="2809875"/>
            <a:ext cx="9172575" cy="2171700"/>
          </a:xfrm>
          <a:custGeom>
            <a:avLst/>
            <a:gdLst>
              <a:gd name="connsiteX0" fmla="*/ 9172575 w 9172575"/>
              <a:gd name="connsiteY0" fmla="*/ 2171700 h 2171700"/>
              <a:gd name="connsiteX1" fmla="*/ 6257925 w 9172575"/>
              <a:gd name="connsiteY1" fmla="*/ 1733550 h 2171700"/>
              <a:gd name="connsiteX2" fmla="*/ 3733800 w 9172575"/>
              <a:gd name="connsiteY2" fmla="*/ 1409700 h 2171700"/>
              <a:gd name="connsiteX3" fmla="*/ 2990850 w 9172575"/>
              <a:gd name="connsiteY3" fmla="*/ 1190625 h 2171700"/>
              <a:gd name="connsiteX4" fmla="*/ 1533525 w 9172575"/>
              <a:gd name="connsiteY4" fmla="*/ 666750 h 2171700"/>
              <a:gd name="connsiteX5" fmla="*/ 885825 w 9172575"/>
              <a:gd name="connsiteY5" fmla="*/ 400050 h 2171700"/>
              <a:gd name="connsiteX6" fmla="*/ 733425 w 9172575"/>
              <a:gd name="connsiteY6" fmla="*/ 561975 h 2171700"/>
              <a:gd name="connsiteX7" fmla="*/ 409575 w 9172575"/>
              <a:gd name="connsiteY7" fmla="*/ 1333500 h 2171700"/>
              <a:gd name="connsiteX8" fmla="*/ 0 w 9172575"/>
              <a:gd name="connsiteY8" fmla="*/ 1066800 h 2171700"/>
              <a:gd name="connsiteX9" fmla="*/ 285750 w 9172575"/>
              <a:gd name="connsiteY9" fmla="*/ 466725 h 2171700"/>
              <a:gd name="connsiteX10" fmla="*/ 314325 w 9172575"/>
              <a:gd name="connsiteY10" fmla="*/ 171450 h 2171700"/>
              <a:gd name="connsiteX11" fmla="*/ 9525 w 9172575"/>
              <a:gd name="connsiteY11"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72575" h="2171700">
                <a:moveTo>
                  <a:pt x="9172575" y="2171700"/>
                </a:moveTo>
                <a:lnTo>
                  <a:pt x="6257925" y="1733550"/>
                </a:lnTo>
                <a:lnTo>
                  <a:pt x="3733800" y="1409700"/>
                </a:lnTo>
                <a:lnTo>
                  <a:pt x="2990850" y="1190625"/>
                </a:lnTo>
                <a:lnTo>
                  <a:pt x="1533525" y="666750"/>
                </a:lnTo>
                <a:lnTo>
                  <a:pt x="885825" y="400050"/>
                </a:lnTo>
                <a:lnTo>
                  <a:pt x="733425" y="561975"/>
                </a:lnTo>
                <a:lnTo>
                  <a:pt x="409575" y="1333500"/>
                </a:lnTo>
                <a:lnTo>
                  <a:pt x="0" y="1066800"/>
                </a:lnTo>
                <a:lnTo>
                  <a:pt x="285750" y="466725"/>
                </a:lnTo>
                <a:lnTo>
                  <a:pt x="314325" y="171450"/>
                </a:lnTo>
                <a:lnTo>
                  <a:pt x="9525" y="0"/>
                </a:lnTo>
              </a:path>
            </a:pathLst>
          </a:custGeom>
          <a:noFill/>
          <a:ln w="381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p>
        </p:txBody>
      </p:sp>
      <p:sp>
        <p:nvSpPr>
          <p:cNvPr id="11" name="צורה חופשית: צורה 10">
            <a:extLst>
              <a:ext uri="{FF2B5EF4-FFF2-40B4-BE49-F238E27FC236}">
                <a16:creationId xmlns:a16="http://schemas.microsoft.com/office/drawing/2014/main" xmlns="" id="{494F47FC-F44B-49B9-A023-A30CBC9EAB7D}"/>
              </a:ext>
            </a:extLst>
          </p:cNvPr>
          <p:cNvSpPr/>
          <p:nvPr/>
        </p:nvSpPr>
        <p:spPr>
          <a:xfrm>
            <a:off x="-28575" y="990600"/>
            <a:ext cx="257175" cy="476250"/>
          </a:xfrm>
          <a:custGeom>
            <a:avLst/>
            <a:gdLst>
              <a:gd name="connsiteX0" fmla="*/ 257175 w 257175"/>
              <a:gd name="connsiteY0" fmla="*/ 0 h 476250"/>
              <a:gd name="connsiteX1" fmla="*/ 0 w 257175"/>
              <a:gd name="connsiteY1" fmla="*/ 476250 h 476250"/>
            </a:gdLst>
            <a:ahLst/>
            <a:cxnLst>
              <a:cxn ang="0">
                <a:pos x="connsiteX0" y="connsiteY0"/>
              </a:cxn>
              <a:cxn ang="0">
                <a:pos x="connsiteX1" y="connsiteY1"/>
              </a:cxn>
            </a:cxnLst>
            <a:rect l="l" t="t" r="r" b="b"/>
            <a:pathLst>
              <a:path w="257175" h="476250">
                <a:moveTo>
                  <a:pt x="257175" y="0"/>
                </a:moveTo>
                <a:lnTo>
                  <a:pt x="0" y="476250"/>
                </a:lnTo>
              </a:path>
            </a:pathLst>
          </a:custGeom>
          <a:noFill/>
          <a:ln w="381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p>
        </p:txBody>
      </p:sp>
      <p:sp>
        <p:nvSpPr>
          <p:cNvPr id="47" name="TextBox 26">
            <a:extLst>
              <a:ext uri="{FF2B5EF4-FFF2-40B4-BE49-F238E27FC236}">
                <a16:creationId xmlns:a16="http://schemas.microsoft.com/office/drawing/2014/main" xmlns="" id="{6E34E0A0-5257-450C-956B-C5F0163F4788}"/>
              </a:ext>
            </a:extLst>
          </p:cNvPr>
          <p:cNvSpPr txBox="1"/>
          <p:nvPr/>
        </p:nvSpPr>
        <p:spPr>
          <a:xfrm rot="445042">
            <a:off x="7001475" y="3719818"/>
            <a:ext cx="1572694" cy="307607"/>
          </a:xfrm>
          <a:prstGeom prst="rect">
            <a:avLst/>
          </a:prstGeom>
          <a:noFill/>
        </p:spPr>
        <p:txBody>
          <a:bodyPr wrap="square" lIns="91275" tIns="45636" rIns="91275" bIns="45636" rtlCol="1">
            <a:spAutoFit/>
          </a:bodyPr>
          <a:lstStyle>
            <a:defPPr>
              <a:defRPr lang="en-US"/>
            </a:defPPr>
            <a:lvl1pPr defTabSz="713232" fontAlgn="auto">
              <a:spcBef>
                <a:spcPts val="0"/>
              </a:spcBef>
              <a:spcAft>
                <a:spcPts val="0"/>
              </a:spcAft>
              <a:defRPr b="1">
                <a:solidFill>
                  <a:srgbClr val="0000FF"/>
                </a:solidFill>
              </a:defRPr>
            </a:lvl1pPr>
          </a:lstStyle>
          <a:p>
            <a:pPr algn="ctr" eaLnBrk="1" hangingPunct="1">
              <a:defRPr/>
            </a:pPr>
            <a:r>
              <a:rPr lang="he-IL" dirty="0">
                <a:solidFill>
                  <a:srgbClr val="0070C0"/>
                </a:solidFill>
                <a:latin typeface="Arial" panose="020B0604020202020204" pitchFamily="34" charset="0"/>
                <a:cs typeface="Arial" panose="020B0604020202020204" pitchFamily="34" charset="0"/>
              </a:rPr>
              <a:t>גבול תת"ל 71 א'</a:t>
            </a:r>
          </a:p>
        </p:txBody>
      </p:sp>
    </p:spTree>
    <p:extLst>
      <p:ext uri="{BB962C8B-B14F-4D97-AF65-F5344CB8AC3E}">
        <p14:creationId xmlns:p14="http://schemas.microsoft.com/office/powerpoint/2010/main" val="1331065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8">
            <a:extLst>
              <a:ext uri="{FF2B5EF4-FFF2-40B4-BE49-F238E27FC236}">
                <a16:creationId xmlns:a16="http://schemas.microsoft.com/office/drawing/2014/main" xmlns="" id="{FC5FBA1B-FC29-4AD2-BC0F-D44524FA17E2}"/>
              </a:ext>
            </a:extLst>
          </p:cNvPr>
          <p:cNvSpPr txBox="1"/>
          <p:nvPr/>
        </p:nvSpPr>
        <p:spPr>
          <a:xfrm>
            <a:off x="323528" y="54193"/>
            <a:ext cx="8496944" cy="584226"/>
          </a:xfrm>
          <a:prstGeom prst="rect">
            <a:avLst/>
          </a:prstGeom>
          <a:noFill/>
        </p:spPr>
        <p:txBody>
          <a:bodyPr wrap="square" lIns="90900" tIns="45448" rIns="90900" bIns="45448" rtlCol="1">
            <a:spAutoFit/>
          </a:bodyPr>
          <a:lstStyle/>
          <a:p>
            <a:pPr algn="r" rtl="1"/>
            <a:r>
              <a:rPr lang="he-IL" sz="3200" b="1" dirty="0">
                <a:solidFill>
                  <a:prstClr val="white"/>
                </a:solidFill>
                <a:latin typeface="Calibri" panose="020F0502020204030204" pitchFamily="34" charset="0"/>
                <a:cs typeface="Calibri" panose="020F0502020204030204" pitchFamily="34" charset="0"/>
              </a:rPr>
              <a:t>2. </a:t>
            </a:r>
            <a:r>
              <a:rPr lang="he-IL" sz="3000" b="1" dirty="0">
                <a:solidFill>
                  <a:srgbClr val="DE6810"/>
                </a:solidFill>
              </a:rPr>
              <a:t> </a:t>
            </a:r>
            <a:r>
              <a:rPr lang="en-US" sz="3200" b="1" dirty="0">
                <a:solidFill>
                  <a:prstClr val="white"/>
                </a:solidFill>
                <a:latin typeface="Calibri" panose="020F0502020204030204" pitchFamily="34" charset="0"/>
                <a:cs typeface="Calibri" panose="020F0502020204030204" pitchFamily="34" charset="0"/>
              </a:rPr>
              <a:t>G1-4</a:t>
            </a:r>
            <a:r>
              <a:rPr lang="he-IL" sz="3000" b="1" dirty="0">
                <a:solidFill>
                  <a:srgbClr val="DE6810"/>
                </a:solidFill>
              </a:rPr>
              <a:t> </a:t>
            </a:r>
            <a:r>
              <a:rPr lang="he-IL" sz="3200" b="1" dirty="0">
                <a:solidFill>
                  <a:prstClr val="white"/>
                </a:solidFill>
                <a:latin typeface="Calibri" panose="020F0502020204030204" pitchFamily="34" charset="0"/>
                <a:cs typeface="Calibri" panose="020F0502020204030204" pitchFamily="34" charset="0"/>
              </a:rPr>
              <a:t>אתר</a:t>
            </a:r>
            <a:r>
              <a:rPr lang="he-IL" sz="3000" b="1" dirty="0">
                <a:solidFill>
                  <a:srgbClr val="DE6810"/>
                </a:solidFill>
              </a:rPr>
              <a:t> </a:t>
            </a:r>
            <a:r>
              <a:rPr lang="he-IL" sz="3200" b="1" dirty="0">
                <a:solidFill>
                  <a:prstClr val="white"/>
                </a:solidFill>
                <a:latin typeface="Calibri" panose="020F0502020204030204" pitchFamily="34" charset="0"/>
                <a:cs typeface="Calibri" panose="020F0502020204030204" pitchFamily="34" charset="0"/>
              </a:rPr>
              <a:t>התארגנות-תכנית</a:t>
            </a:r>
          </a:p>
        </p:txBody>
      </p:sp>
      <p:pic>
        <p:nvPicPr>
          <p:cNvPr id="10" name="תמונה 9">
            <a:extLst>
              <a:ext uri="{FF2B5EF4-FFF2-40B4-BE49-F238E27FC236}">
                <a16:creationId xmlns:a16="http://schemas.microsoft.com/office/drawing/2014/main" xmlns="" id="{833E02B5-3FCD-482C-8900-6CDC27B32433}"/>
              </a:ext>
            </a:extLst>
          </p:cNvPr>
          <p:cNvPicPr>
            <a:picLocks noChangeAspect="1"/>
          </p:cNvPicPr>
          <p:nvPr/>
        </p:nvPicPr>
        <p:blipFill rotWithShape="1">
          <a:blip r:embed="rId2"/>
          <a:srcRect b="3314"/>
          <a:stretch/>
        </p:blipFill>
        <p:spPr>
          <a:xfrm>
            <a:off x="563504" y="985698"/>
            <a:ext cx="6455824" cy="4176853"/>
          </a:xfrm>
          <a:prstGeom prst="rect">
            <a:avLst/>
          </a:prstGeom>
        </p:spPr>
      </p:pic>
      <p:sp>
        <p:nvSpPr>
          <p:cNvPr id="13" name="מלבן 12">
            <a:extLst>
              <a:ext uri="{FF2B5EF4-FFF2-40B4-BE49-F238E27FC236}">
                <a16:creationId xmlns:a16="http://schemas.microsoft.com/office/drawing/2014/main" xmlns="" id="{3C50AD23-C816-4DA8-A882-5A555244F720}"/>
              </a:ext>
            </a:extLst>
          </p:cNvPr>
          <p:cNvSpPr/>
          <p:nvPr/>
        </p:nvSpPr>
        <p:spPr>
          <a:xfrm>
            <a:off x="7264401" y="1141512"/>
            <a:ext cx="1879600" cy="830997"/>
          </a:xfrm>
          <a:prstGeom prst="rect">
            <a:avLst/>
          </a:prstGeom>
        </p:spPr>
        <p:txBody>
          <a:bodyPr wrap="square">
            <a:spAutoFit/>
          </a:bodyPr>
          <a:lstStyle/>
          <a:p>
            <a:pPr marL="285750" indent="-285750" algn="r" rtl="1">
              <a:buFont typeface="Arial" panose="020B0604020202020204" pitchFamily="34" charset="0"/>
              <a:buChar char="•"/>
            </a:pPr>
            <a:r>
              <a:rPr lang="he-IL" sz="1600" b="1" dirty="0"/>
              <a:t>ביצוע חדר טרפו מס' 1 המתוכנן לביצוע באזור זה </a:t>
            </a:r>
          </a:p>
        </p:txBody>
      </p:sp>
      <p:sp>
        <p:nvSpPr>
          <p:cNvPr id="14" name="צורה חופשית: צורה 13">
            <a:extLst>
              <a:ext uri="{FF2B5EF4-FFF2-40B4-BE49-F238E27FC236}">
                <a16:creationId xmlns:a16="http://schemas.microsoft.com/office/drawing/2014/main" xmlns="" id="{C2BE7EDF-72B4-43E3-BF5C-BCB960E1019A}"/>
              </a:ext>
            </a:extLst>
          </p:cNvPr>
          <p:cNvSpPr/>
          <p:nvPr/>
        </p:nvSpPr>
        <p:spPr>
          <a:xfrm>
            <a:off x="3213100" y="4095750"/>
            <a:ext cx="635000" cy="914400"/>
          </a:xfrm>
          <a:custGeom>
            <a:avLst/>
            <a:gdLst>
              <a:gd name="connsiteX0" fmla="*/ 0 w 635000"/>
              <a:gd name="connsiteY0" fmla="*/ 800100 h 914400"/>
              <a:gd name="connsiteX1" fmla="*/ 203200 w 635000"/>
              <a:gd name="connsiteY1" fmla="*/ 0 h 914400"/>
              <a:gd name="connsiteX2" fmla="*/ 635000 w 635000"/>
              <a:gd name="connsiteY2" fmla="*/ 101600 h 914400"/>
              <a:gd name="connsiteX3" fmla="*/ 431800 w 635000"/>
              <a:gd name="connsiteY3" fmla="*/ 914400 h 914400"/>
              <a:gd name="connsiteX4" fmla="*/ 0 w 635000"/>
              <a:gd name="connsiteY4" fmla="*/ 8001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00" h="914400">
                <a:moveTo>
                  <a:pt x="0" y="800100"/>
                </a:moveTo>
                <a:lnTo>
                  <a:pt x="203200" y="0"/>
                </a:lnTo>
                <a:lnTo>
                  <a:pt x="635000" y="101600"/>
                </a:lnTo>
                <a:lnTo>
                  <a:pt x="431800" y="914400"/>
                </a:lnTo>
                <a:lnTo>
                  <a:pt x="0" y="800100"/>
                </a:lnTo>
                <a:close/>
              </a:path>
            </a:pathLst>
          </a:custGeom>
          <a:noFill/>
          <a:ln w="63500">
            <a:solidFill>
              <a:srgbClr val="FFFF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תיבת טקסט 14">
            <a:extLst>
              <a:ext uri="{FF2B5EF4-FFF2-40B4-BE49-F238E27FC236}">
                <a16:creationId xmlns:a16="http://schemas.microsoft.com/office/drawing/2014/main" xmlns="" id="{E2CB6FEE-A9B6-4A4D-8E3A-80E0CC97C680}"/>
              </a:ext>
            </a:extLst>
          </p:cNvPr>
          <p:cNvSpPr txBox="1"/>
          <p:nvPr/>
        </p:nvSpPr>
        <p:spPr>
          <a:xfrm>
            <a:off x="3791416" y="4206083"/>
            <a:ext cx="1041400" cy="523220"/>
          </a:xfrm>
          <a:prstGeom prst="rect">
            <a:avLst/>
          </a:prstGeom>
          <a:noFill/>
        </p:spPr>
        <p:txBody>
          <a:bodyPr wrap="square" rtlCol="1">
            <a:spAutoFit/>
          </a:bodyPr>
          <a:lstStyle/>
          <a:p>
            <a:pPr algn="ctr"/>
            <a:r>
              <a:rPr lang="he-IL" b="1" dirty="0">
                <a:solidFill>
                  <a:srgbClr val="FFFF00"/>
                </a:solidFill>
                <a:latin typeface="Arial" panose="020B0604020202020204" pitchFamily="34" charset="0"/>
                <a:cs typeface="Arial" panose="020B0604020202020204" pitchFamily="34" charset="0"/>
              </a:rPr>
              <a:t>חדר טרפו מס' 1</a:t>
            </a:r>
          </a:p>
        </p:txBody>
      </p:sp>
    </p:spTree>
    <p:extLst>
      <p:ext uri="{BB962C8B-B14F-4D97-AF65-F5344CB8AC3E}">
        <p14:creationId xmlns:p14="http://schemas.microsoft.com/office/powerpoint/2010/main" val="1520274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18</a:t>
            </a:fld>
            <a:endParaRPr lang="en-US"/>
          </a:p>
        </p:txBody>
      </p:sp>
      <p:sp>
        <p:nvSpPr>
          <p:cNvPr id="10" name="TextBox 3">
            <a:extLst>
              <a:ext uri="{FF2B5EF4-FFF2-40B4-BE49-F238E27FC236}">
                <a16:creationId xmlns:a16="http://schemas.microsoft.com/office/drawing/2014/main" xmlns="" id="{79E68E09-0C77-465A-935A-C57EDA79CBDE}"/>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קונסטרוקציה </a:t>
            </a:r>
          </a:p>
        </p:txBody>
      </p:sp>
      <p:sp>
        <p:nvSpPr>
          <p:cNvPr id="3" name="TextBox 2">
            <a:extLst>
              <a:ext uri="{FF2B5EF4-FFF2-40B4-BE49-F238E27FC236}">
                <a16:creationId xmlns:a16="http://schemas.microsoft.com/office/drawing/2014/main" xmlns="" id="{72D4D5B1-4BF8-4FA2-B2CF-46AFE949A327}"/>
              </a:ext>
            </a:extLst>
          </p:cNvPr>
          <p:cNvSpPr txBox="1"/>
          <p:nvPr/>
        </p:nvSpPr>
        <p:spPr>
          <a:xfrm>
            <a:off x="521594" y="867474"/>
            <a:ext cx="8099232" cy="3600986"/>
          </a:xfrm>
          <a:prstGeom prst="rect">
            <a:avLst/>
          </a:prstGeom>
          <a:noFill/>
        </p:spPr>
        <p:txBody>
          <a:bodyPr wrap="square" rtlCol="1" anchor="t">
            <a:spAutoFit/>
          </a:bodyPr>
          <a:lstStyle/>
          <a:p>
            <a:pPr marL="285750" indent="-285750" algn="r" rtl="1">
              <a:lnSpc>
                <a:spcPct val="150000"/>
              </a:lnSpc>
              <a:buFont typeface="Arial" panose="020B0604020202020204" pitchFamily="34" charset="0"/>
              <a:buChar char="•"/>
            </a:pPr>
            <a:r>
              <a:rPr lang="he-IL" sz="1900" dirty="0"/>
              <a:t>מקטע זה כולל בנייה של קירות גדר וקירות תומכים.</a:t>
            </a:r>
          </a:p>
          <a:p>
            <a:pPr marL="285750" indent="-285750" algn="r" rtl="1">
              <a:lnSpc>
                <a:spcPct val="150000"/>
              </a:lnSpc>
              <a:buFont typeface="Arial" panose="020B0604020202020204" pitchFamily="34" charset="0"/>
              <a:buChar char="•"/>
            </a:pPr>
            <a:r>
              <a:rPr lang="he-IL" sz="1900" dirty="0"/>
              <a:t>הקירות ייבנו בגבול </a:t>
            </a:r>
            <a:r>
              <a:rPr lang="he-IL" sz="1900" dirty="0" err="1"/>
              <a:t>התת"ל</a:t>
            </a:r>
            <a:r>
              <a:rPr lang="he-IL" sz="1900" dirty="0"/>
              <a:t> ע"מ לאפשר רוחב מדרכה מקסימלי.</a:t>
            </a:r>
          </a:p>
          <a:p>
            <a:pPr marL="285750" indent="-285750" algn="r" rtl="1">
              <a:lnSpc>
                <a:spcPct val="150000"/>
              </a:lnSpc>
              <a:buFont typeface="Arial" panose="020B0604020202020204" pitchFamily="34" charset="0"/>
              <a:buChar char="•"/>
            </a:pPr>
            <a:r>
              <a:rPr lang="he-IL" sz="1900" dirty="0"/>
              <a:t>שיטת הביצוע היא ע"ג כלונסאות. עבור קיר תומך-כלונסאות מצופפים, ובקיר גדר הכלונסאות יהיו במרווח של כ-3-4 מ' בין הכלונסאות.</a:t>
            </a:r>
          </a:p>
          <a:p>
            <a:pPr marL="285750" indent="-285750" algn="r" rtl="1">
              <a:lnSpc>
                <a:spcPct val="150000"/>
              </a:lnSpc>
              <a:buFont typeface="Arial" panose="020B0604020202020204" pitchFamily="34" charset="0"/>
              <a:buChar char="•"/>
            </a:pPr>
            <a:r>
              <a:rPr lang="he-IL" sz="1900" dirty="0"/>
              <a:t>באזור גן מרבד הקסמים שיטת הביצוע היא קירות על גבי יסודות רדודים(קירות "רגל")</a:t>
            </a:r>
          </a:p>
          <a:p>
            <a:pPr marL="285750" indent="-285750" algn="r" rtl="1">
              <a:lnSpc>
                <a:spcPct val="150000"/>
              </a:lnSpc>
              <a:buFont typeface="Arial" panose="020B0604020202020204" pitchFamily="34" charset="0"/>
              <a:buChar char="•"/>
            </a:pPr>
            <a:r>
              <a:rPr lang="he-IL" sz="1900" dirty="0"/>
              <a:t>כל הקירות תוכננו בצורה כזאת שתאפשר חפירה זמנית לביצוע מערכות.</a:t>
            </a:r>
          </a:p>
          <a:p>
            <a:pPr marL="285750" indent="-285750" algn="r" rtl="1">
              <a:lnSpc>
                <a:spcPct val="150000"/>
              </a:lnSpc>
              <a:buFont typeface="Arial" panose="020B0604020202020204" pitchFamily="34" charset="0"/>
              <a:buChar char="•"/>
            </a:pPr>
            <a:r>
              <a:rPr lang="he-IL" sz="1900" dirty="0"/>
              <a:t>בפרויקט תוכננו </a:t>
            </a:r>
            <a:r>
              <a:rPr lang="he-IL" sz="1900" dirty="0" err="1"/>
              <a:t>ביסוסים</a:t>
            </a:r>
            <a:r>
              <a:rPr lang="he-IL" sz="1900" dirty="0"/>
              <a:t> לעמודי תאורה משלושה סוגים: כלונס </a:t>
            </a:r>
            <a:r>
              <a:rPr lang="he-IL" sz="1900" dirty="0" err="1"/>
              <a:t>צנטרי</a:t>
            </a:r>
            <a:r>
              <a:rPr lang="he-IL" sz="1900" dirty="0"/>
              <a:t>, כלונס זיזי ויסוד רדוד.</a:t>
            </a:r>
          </a:p>
        </p:txBody>
      </p:sp>
    </p:spTree>
    <p:extLst>
      <p:ext uri="{BB962C8B-B14F-4D97-AF65-F5344CB8AC3E}">
        <p14:creationId xmlns:p14="http://schemas.microsoft.com/office/powerpoint/2010/main" val="3273641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4A80D770-527D-40A1-80F8-B23CEAAC2283}"/>
              </a:ext>
            </a:extLst>
          </p:cNvPr>
          <p:cNvSpPr>
            <a:spLocks noGrp="1"/>
          </p:cNvSpPr>
          <p:nvPr>
            <p:ph type="sldNum" sz="quarter" idx="12"/>
          </p:nvPr>
        </p:nvSpPr>
        <p:spPr/>
        <p:txBody>
          <a:bodyPr/>
          <a:lstStyle/>
          <a:p>
            <a:pPr>
              <a:defRPr/>
            </a:pPr>
            <a:fld id="{E0623974-DA22-41E3-94D8-AE20484E68A4}" type="slidenum">
              <a:rPr lang="en-US" smtClean="0"/>
              <a:pPr>
                <a:defRPr/>
              </a:pPr>
              <a:t>19</a:t>
            </a:fld>
            <a:endParaRPr lang="en-US"/>
          </a:p>
        </p:txBody>
      </p:sp>
      <p:sp>
        <p:nvSpPr>
          <p:cNvPr id="3" name="TextBox 3">
            <a:extLst>
              <a:ext uri="{FF2B5EF4-FFF2-40B4-BE49-F238E27FC236}">
                <a16:creationId xmlns:a16="http://schemas.microsoft.com/office/drawing/2014/main" xmlns="" id="{810E03F7-4B9B-449F-A388-60C5C304BB9F}"/>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קונסטרוקציה </a:t>
            </a:r>
          </a:p>
        </p:txBody>
      </p:sp>
      <p:pic>
        <p:nvPicPr>
          <p:cNvPr id="5" name="תמונה 4">
            <a:extLst>
              <a:ext uri="{FF2B5EF4-FFF2-40B4-BE49-F238E27FC236}">
                <a16:creationId xmlns:a16="http://schemas.microsoft.com/office/drawing/2014/main" xmlns="" id="{43604C61-E711-4C97-BB54-07323B967820}"/>
              </a:ext>
            </a:extLst>
          </p:cNvPr>
          <p:cNvPicPr>
            <a:picLocks noChangeAspect="1"/>
          </p:cNvPicPr>
          <p:nvPr/>
        </p:nvPicPr>
        <p:blipFill>
          <a:blip r:embed="rId2"/>
          <a:stretch>
            <a:fillRect/>
          </a:stretch>
        </p:blipFill>
        <p:spPr>
          <a:xfrm>
            <a:off x="298784" y="1263261"/>
            <a:ext cx="8546431" cy="3003766"/>
          </a:xfrm>
          <a:prstGeom prst="rect">
            <a:avLst/>
          </a:prstGeom>
        </p:spPr>
      </p:pic>
    </p:spTree>
    <p:extLst>
      <p:ext uri="{BB962C8B-B14F-4D97-AF65-F5344CB8AC3E}">
        <p14:creationId xmlns:p14="http://schemas.microsoft.com/office/powerpoint/2010/main" val="2222910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0C2E773E-5072-4E73-A2B6-7BB07D0B6968}"/>
              </a:ext>
            </a:extLst>
          </p:cNvPr>
          <p:cNvSpPr>
            <a:spLocks noGrp="1"/>
          </p:cNvSpPr>
          <p:nvPr>
            <p:ph type="sldNum" sz="quarter" idx="12"/>
          </p:nvPr>
        </p:nvSpPr>
        <p:spPr/>
        <p:txBody>
          <a:bodyPr/>
          <a:lstStyle/>
          <a:p>
            <a:pPr>
              <a:defRPr/>
            </a:pPr>
            <a:fld id="{E0623974-DA22-41E3-94D8-AE20484E68A4}" type="slidenum">
              <a:rPr lang="en-US" smtClean="0"/>
              <a:pPr>
                <a:defRPr/>
              </a:pPr>
              <a:t>2</a:t>
            </a:fld>
            <a:endParaRPr lang="en-US"/>
          </a:p>
        </p:txBody>
      </p:sp>
      <p:sp>
        <p:nvSpPr>
          <p:cNvPr id="4" name="כותרת משנה 2">
            <a:extLst>
              <a:ext uri="{FF2B5EF4-FFF2-40B4-BE49-F238E27FC236}">
                <a16:creationId xmlns:a16="http://schemas.microsoft.com/office/drawing/2014/main" xmlns="" id="{5A795C73-8C4B-40C5-AF7C-0EEFB4B309F4}"/>
              </a:ext>
            </a:extLst>
          </p:cNvPr>
          <p:cNvSpPr txBox="1">
            <a:spLocks/>
          </p:cNvSpPr>
          <p:nvPr/>
        </p:nvSpPr>
        <p:spPr>
          <a:xfrm>
            <a:off x="272503" y="965936"/>
            <a:ext cx="8871497" cy="3764762"/>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471487" lvl="5" indent="0" algn="just" rtl="1">
              <a:buNone/>
            </a:pPr>
            <a:r>
              <a:rPr lang="he-IL" sz="1753" b="1" dirty="0">
                <a:latin typeface="David" panose="020E0502060401010101" pitchFamily="34" charset="-79"/>
                <a:cs typeface="David" panose="020E0502060401010101" pitchFamily="34" charset="-79"/>
              </a:rPr>
              <a:t>במצגת שלהלן יוצג בתמצית מידע כללי הנוגע למכרז מס' 525/2020 לביצוע עבודות פיתוח והעתקת תשתיות בשדרות ירושלים בחולון, הקו הירוק- מקטע </a:t>
            </a:r>
            <a:r>
              <a:rPr lang="en-US" sz="1753" b="1" dirty="0">
                <a:latin typeface="David" panose="020E0502060401010101" pitchFamily="34" charset="-79"/>
                <a:cs typeface="David" panose="020E0502060401010101" pitchFamily="34" charset="-79"/>
              </a:rPr>
              <a:t>G1</a:t>
            </a:r>
            <a:r>
              <a:rPr lang="he-IL" sz="1753" b="1" dirty="0">
                <a:latin typeface="David" panose="020E0502060401010101" pitchFamily="34" charset="-79"/>
                <a:cs typeface="David" panose="020E0502060401010101" pitchFamily="34" charset="-79"/>
              </a:rPr>
              <a:t>, תת מקטע </a:t>
            </a:r>
            <a:r>
              <a:rPr lang="en-US" sz="1753" b="1" dirty="0">
                <a:latin typeface="David" panose="020E0502060401010101" pitchFamily="34" charset="-79"/>
                <a:cs typeface="David" panose="020E0502060401010101" pitchFamily="34" charset="-79"/>
              </a:rPr>
              <a:t>G1-4</a:t>
            </a:r>
            <a:r>
              <a:rPr lang="he-IL" sz="1753" b="1" dirty="0">
                <a:latin typeface="David" panose="020E0502060401010101" pitchFamily="34" charset="-79"/>
                <a:cs typeface="David" panose="020E0502060401010101" pitchFamily="34" charset="-79"/>
              </a:rPr>
              <a:t>.</a:t>
            </a:r>
          </a:p>
          <a:p>
            <a:pPr marL="471487" lvl="5" indent="0" algn="just" rtl="1">
              <a:buNone/>
            </a:pPr>
            <a:endParaRPr lang="he-IL" sz="1753" b="1" dirty="0">
              <a:latin typeface="David" panose="020E0502060401010101" pitchFamily="34" charset="-79"/>
              <a:cs typeface="David" panose="020E0502060401010101" pitchFamily="34" charset="-79"/>
            </a:endParaRPr>
          </a:p>
          <a:p>
            <a:pPr marL="814387" lvl="5" indent="-342900" algn="just" rtl="1">
              <a:buFontTx/>
              <a:buChar char="-"/>
            </a:pPr>
            <a:r>
              <a:rPr lang="he-IL" sz="1753" b="1" dirty="0">
                <a:latin typeface="David" panose="020E0502060401010101" pitchFamily="34" charset="-79"/>
                <a:cs typeface="David" panose="020E0502060401010101" pitchFamily="34" charset="-79"/>
              </a:rPr>
              <a:t>מובהר כי מצגת זו מהווה מסמך רקע למטרות ידיעה כללית בלבד.</a:t>
            </a:r>
          </a:p>
          <a:p>
            <a:pPr marL="471487" lvl="5" indent="0" algn="just" rtl="1">
              <a:buNone/>
            </a:pPr>
            <a:endParaRPr lang="he-IL" sz="1753" b="1" dirty="0">
              <a:latin typeface="David" panose="020E0502060401010101" pitchFamily="34" charset="-79"/>
              <a:cs typeface="David" panose="020E0502060401010101" pitchFamily="34" charset="-79"/>
            </a:endParaRPr>
          </a:p>
          <a:p>
            <a:pPr marL="814387" lvl="5" indent="-342900" algn="just" rtl="1">
              <a:buFontTx/>
              <a:buChar char="-"/>
            </a:pPr>
            <a:r>
              <a:rPr lang="he-IL" sz="1753" b="1" dirty="0">
                <a:latin typeface="David" panose="020E0502060401010101" pitchFamily="34" charset="-79"/>
                <a:cs typeface="David" panose="020E0502060401010101" pitchFamily="34" charset="-79"/>
              </a:rPr>
              <a:t>המידע שיוצג להלן אינו בעל תוקף מחייב כלפי נת"ע, ובהתאם – אין להסתמך עליו כמצג שלם או מדויק, ואין לראות בו הצהרה או התחייבות של נת"ע כלפי המשתתפים בכנס המציעים או כלפי המציעים במכרז.</a:t>
            </a:r>
          </a:p>
          <a:p>
            <a:pPr marL="471487" lvl="5" indent="0" algn="just" rtl="1">
              <a:buNone/>
            </a:pPr>
            <a:endParaRPr lang="he-IL" sz="1753" b="1" dirty="0">
              <a:latin typeface="David" panose="020E0502060401010101" pitchFamily="34" charset="-79"/>
              <a:cs typeface="David" panose="020E0502060401010101" pitchFamily="34" charset="-79"/>
            </a:endParaRPr>
          </a:p>
          <a:p>
            <a:pPr marL="814387" lvl="5" indent="-342900" algn="just" rtl="1">
              <a:buFontTx/>
              <a:buChar char="-"/>
            </a:pPr>
            <a:r>
              <a:rPr lang="he-IL" sz="1753" b="1" dirty="0">
                <a:latin typeface="David" panose="020E0502060401010101" pitchFamily="34" charset="-79"/>
                <a:cs typeface="David" panose="020E0502060401010101" pitchFamily="34" charset="-79"/>
              </a:rPr>
              <a:t>בכל מקרה של סתירה בין האמור במצגת לאמור במסמכי המכרז, יגבר האמור במסמכי המכרז (או האמור במכתבי ההבהרות שיפורסמו ע"י נת"ע במהלך ההליך, ככל שאלה האחרונים משנים את הוראות המכרז).</a:t>
            </a:r>
          </a:p>
          <a:p>
            <a:pPr marL="814387" lvl="5" indent="-342900" algn="r" rtl="1">
              <a:buFontTx/>
              <a:buChar char="-"/>
            </a:pPr>
            <a:endParaRPr lang="he-IL" sz="2000" dirty="0">
              <a:latin typeface="David" panose="020E0502060401010101" pitchFamily="34" charset="-79"/>
              <a:cs typeface="David" panose="020E0502060401010101" pitchFamily="34" charset="-79"/>
            </a:endParaRPr>
          </a:p>
          <a:p>
            <a:pPr marL="471487" lvl="5" indent="0" algn="r" rtl="1">
              <a:buNone/>
            </a:pPr>
            <a:endParaRPr lang="he-IL" sz="2000" dirty="0">
              <a:latin typeface="David" panose="020E0502060401010101" pitchFamily="34" charset="-79"/>
              <a:cs typeface="David" panose="020E0502060401010101" pitchFamily="34" charset="-79"/>
            </a:endParaRPr>
          </a:p>
        </p:txBody>
      </p:sp>
      <p:sp>
        <p:nvSpPr>
          <p:cNvPr id="5" name="TextBox 5">
            <a:extLst>
              <a:ext uri="{FF2B5EF4-FFF2-40B4-BE49-F238E27FC236}">
                <a16:creationId xmlns:a16="http://schemas.microsoft.com/office/drawing/2014/main" xmlns="" id="{07041D3C-9EBA-4D39-93B2-BE3F8308DF5E}"/>
              </a:ext>
            </a:extLst>
          </p:cNvPr>
          <p:cNvSpPr txBox="1">
            <a:spLocks noChangeArrowheads="1"/>
          </p:cNvSpPr>
          <p:nvPr/>
        </p:nvSpPr>
        <p:spPr bwMode="auto">
          <a:xfrm>
            <a:off x="432161" y="187431"/>
            <a:ext cx="8497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r" rtl="1" eaLnBrk="1" hangingPunct="1">
              <a:lnSpc>
                <a:spcPct val="100000"/>
              </a:lnSpc>
              <a:spcBef>
                <a:spcPct val="0"/>
              </a:spcBef>
              <a:buNone/>
            </a:pPr>
            <a:r>
              <a:rPr lang="he-IL" altLang="he-IL" sz="3200" b="1">
                <a:solidFill>
                  <a:schemeClr val="bg1"/>
                </a:solidFill>
                <a:latin typeface="Calibri" panose="020F0502020204030204" pitchFamily="34" charset="0"/>
                <a:cs typeface="Calibri" panose="020F0502020204030204" pitchFamily="34" charset="0"/>
              </a:rPr>
              <a:t>הצהרה</a:t>
            </a:r>
          </a:p>
        </p:txBody>
      </p:sp>
    </p:spTree>
    <p:extLst>
      <p:ext uri="{BB962C8B-B14F-4D97-AF65-F5344CB8AC3E}">
        <p14:creationId xmlns:p14="http://schemas.microsoft.com/office/powerpoint/2010/main" val="138455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A69BA4B-DE3A-4444-B1F0-7433693C97EF}"/>
              </a:ext>
            </a:extLst>
          </p:cNvPr>
          <p:cNvPicPr>
            <a:picLocks noChangeAspect="1"/>
          </p:cNvPicPr>
          <p:nvPr/>
        </p:nvPicPr>
        <p:blipFill rotWithShape="1">
          <a:blip r:embed="rId3"/>
          <a:srcRect l="2779" t="2998" b="885"/>
          <a:stretch/>
        </p:blipFill>
        <p:spPr>
          <a:xfrm>
            <a:off x="1202889" y="1660738"/>
            <a:ext cx="6751787" cy="3657599"/>
          </a:xfrm>
          <a:prstGeom prst="rect">
            <a:avLst/>
          </a:prstGeom>
        </p:spPr>
      </p:pic>
      <p:sp>
        <p:nvSpPr>
          <p:cNvPr id="32" name="מלבן 3">
            <a:extLst>
              <a:ext uri="{FF2B5EF4-FFF2-40B4-BE49-F238E27FC236}">
                <a16:creationId xmlns:a16="http://schemas.microsoft.com/office/drawing/2014/main" xmlns="" id="{C17A8377-6904-4D4E-ADE5-4DCE26CB44EE}"/>
              </a:ext>
            </a:extLst>
          </p:cNvPr>
          <p:cNvSpPr/>
          <p:nvPr/>
        </p:nvSpPr>
        <p:spPr>
          <a:xfrm>
            <a:off x="102161" y="870708"/>
            <a:ext cx="8838633" cy="1015493"/>
          </a:xfrm>
          <a:prstGeom prst="rect">
            <a:avLst/>
          </a:prstGeom>
        </p:spPr>
        <p:txBody>
          <a:bodyPr wrap="square" lIns="91275" tIns="45636" rIns="91275" bIns="45636">
            <a:spAutoFit/>
          </a:bodyPr>
          <a:lstStyle/>
          <a:p>
            <a:pPr marL="342900" indent="-342900" algn="r" rtl="1">
              <a:buFont typeface="Arial" panose="020B0604020202020204" pitchFamily="34" charset="0"/>
              <a:buChar char="•"/>
            </a:pPr>
            <a:r>
              <a:rPr lang="he-IL" sz="1500" dirty="0"/>
              <a:t>העתקת קו מים ''22 הקיים לקו 710 מ"מ מפוליאתילן ב-2 מקטעים </a:t>
            </a:r>
          </a:p>
          <a:p>
            <a:pPr algn="r" rtl="1"/>
            <a:r>
              <a:rPr lang="en-US" sz="1500" dirty="0"/>
              <a:t>        </a:t>
            </a:r>
            <a:r>
              <a:rPr lang="he-IL" sz="1500" dirty="0"/>
              <a:t>הקו יונח בחפירה פתוחה.</a:t>
            </a:r>
          </a:p>
          <a:p>
            <a:pPr marL="342900" indent="-342900" algn="r" rtl="1">
              <a:buFont typeface="Arial" panose="020B0604020202020204" pitchFamily="34" charset="0"/>
              <a:buChar char="•"/>
            </a:pPr>
            <a:r>
              <a:rPr lang="he-IL" sz="1500" dirty="0"/>
              <a:t>עבור קטע באורך של כ-50 מ' נדרש ביצוע קו זמני עילי בקוטר ''16.</a:t>
            </a:r>
          </a:p>
          <a:p>
            <a:pPr marL="342900" indent="-342900" algn="r" rtl="1">
              <a:buFont typeface="Arial" panose="020B0604020202020204" pitchFamily="34" charset="0"/>
              <a:buChar char="•"/>
            </a:pPr>
            <a:endParaRPr lang="he-IL" sz="1500" b="1" dirty="0"/>
          </a:p>
        </p:txBody>
      </p:sp>
      <p:sp>
        <p:nvSpPr>
          <p:cNvPr id="33" name="מלבן 3">
            <a:extLst>
              <a:ext uri="{FF2B5EF4-FFF2-40B4-BE49-F238E27FC236}">
                <a16:creationId xmlns:a16="http://schemas.microsoft.com/office/drawing/2014/main" xmlns="" id="{4DF9EAB9-DB63-4AA4-8C45-F8673D15438F}"/>
              </a:ext>
            </a:extLst>
          </p:cNvPr>
          <p:cNvSpPr/>
          <p:nvPr/>
        </p:nvSpPr>
        <p:spPr>
          <a:xfrm>
            <a:off x="285268" y="1136766"/>
            <a:ext cx="628186" cy="584606"/>
          </a:xfrm>
          <a:prstGeom prst="rect">
            <a:avLst/>
          </a:prstGeom>
          <a:ln w="12700">
            <a:solidFill>
              <a:srgbClr val="002060"/>
            </a:solidFill>
          </a:ln>
        </p:spPr>
        <p:txBody>
          <a:bodyPr wrap="square" lIns="91275" tIns="45636" rIns="91275" bIns="45636">
            <a:spAutoFit/>
          </a:bodyPr>
          <a:lstStyle/>
          <a:p>
            <a:pPr algn="r" rtl="1"/>
            <a:r>
              <a:rPr lang="he-IL" sz="1600" b="1" dirty="0">
                <a:solidFill>
                  <a:srgbClr val="002060"/>
                </a:solidFill>
              </a:rPr>
              <a:t>גיליון 227</a:t>
            </a:r>
          </a:p>
        </p:txBody>
      </p:sp>
      <p:sp>
        <p:nvSpPr>
          <p:cNvPr id="18" name="מלבן 3">
            <a:extLst>
              <a:ext uri="{FF2B5EF4-FFF2-40B4-BE49-F238E27FC236}">
                <a16:creationId xmlns:a16="http://schemas.microsoft.com/office/drawing/2014/main" xmlns="" id="{48A26D1E-1BEC-487F-BF97-E9FC191F0CDE}"/>
              </a:ext>
            </a:extLst>
          </p:cNvPr>
          <p:cNvSpPr/>
          <p:nvPr/>
        </p:nvSpPr>
        <p:spPr>
          <a:xfrm>
            <a:off x="1767846" y="3419731"/>
            <a:ext cx="2048306" cy="461495"/>
          </a:xfrm>
          <a:prstGeom prst="rect">
            <a:avLst/>
          </a:prstGeom>
          <a:ln w="19050">
            <a:solidFill>
              <a:srgbClr val="FF0000"/>
            </a:solidFill>
          </a:ln>
        </p:spPr>
        <p:txBody>
          <a:bodyPr wrap="square" lIns="91275" tIns="45636" rIns="91275" bIns="45636">
            <a:spAutoFit/>
          </a:bodyPr>
          <a:lstStyle/>
          <a:p>
            <a:pPr algn="r" rtl="1"/>
            <a:r>
              <a:rPr lang="he-IL" sz="1200" b="1" dirty="0"/>
              <a:t>קו ביוב חדש 160 מ"מ פוליאתילן לחיבור חדר טרפו 2</a:t>
            </a:r>
          </a:p>
        </p:txBody>
      </p:sp>
      <p:sp>
        <p:nvSpPr>
          <p:cNvPr id="20" name="מלבן 3">
            <a:extLst>
              <a:ext uri="{FF2B5EF4-FFF2-40B4-BE49-F238E27FC236}">
                <a16:creationId xmlns:a16="http://schemas.microsoft.com/office/drawing/2014/main" xmlns="" id="{7EF12577-5817-46AE-8743-6EC9637F90D6}"/>
              </a:ext>
            </a:extLst>
          </p:cNvPr>
          <p:cNvSpPr/>
          <p:nvPr/>
        </p:nvSpPr>
        <p:spPr>
          <a:xfrm>
            <a:off x="1202889" y="1709799"/>
            <a:ext cx="2675461" cy="276829"/>
          </a:xfrm>
          <a:prstGeom prst="rect">
            <a:avLst/>
          </a:prstGeom>
          <a:ln w="19050">
            <a:solidFill>
              <a:srgbClr val="FF0000"/>
            </a:solidFill>
          </a:ln>
        </p:spPr>
        <p:txBody>
          <a:bodyPr wrap="square" lIns="91275" tIns="45636" rIns="91275" bIns="45636">
            <a:spAutoFit/>
          </a:bodyPr>
          <a:lstStyle/>
          <a:p>
            <a:pPr algn="r" rtl="1"/>
            <a:r>
              <a:rPr lang="he-IL" sz="1200" b="1" dirty="0"/>
              <a:t>העתקת קו מים ''22 לקו 710 מ"מ פוליאתילן</a:t>
            </a:r>
          </a:p>
        </p:txBody>
      </p:sp>
      <p:cxnSp>
        <p:nvCxnSpPr>
          <p:cNvPr id="22" name="Straight Arrow Connector 21">
            <a:extLst>
              <a:ext uri="{FF2B5EF4-FFF2-40B4-BE49-F238E27FC236}">
                <a16:creationId xmlns:a16="http://schemas.microsoft.com/office/drawing/2014/main" xmlns="" id="{79736AD8-55D1-45AC-8194-C4A73598CF37}"/>
              </a:ext>
            </a:extLst>
          </p:cNvPr>
          <p:cNvCxnSpPr>
            <a:cxnSpLocks/>
          </p:cNvCxnSpPr>
          <p:nvPr/>
        </p:nvCxnSpPr>
        <p:spPr>
          <a:xfrm>
            <a:off x="3133500" y="1986627"/>
            <a:ext cx="0" cy="870874"/>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9" name="מלבן 3">
            <a:extLst>
              <a:ext uri="{FF2B5EF4-FFF2-40B4-BE49-F238E27FC236}">
                <a16:creationId xmlns:a16="http://schemas.microsoft.com/office/drawing/2014/main" xmlns="" id="{B76DF10A-B179-4DD1-A918-E548624BF82F}"/>
              </a:ext>
            </a:extLst>
          </p:cNvPr>
          <p:cNvSpPr/>
          <p:nvPr/>
        </p:nvSpPr>
        <p:spPr>
          <a:xfrm>
            <a:off x="2526454" y="3920972"/>
            <a:ext cx="2338019" cy="276829"/>
          </a:xfrm>
          <a:prstGeom prst="rect">
            <a:avLst/>
          </a:prstGeom>
          <a:ln w="19050">
            <a:solidFill>
              <a:srgbClr val="FF0000"/>
            </a:solidFill>
          </a:ln>
        </p:spPr>
        <p:txBody>
          <a:bodyPr wrap="square" lIns="91275" tIns="45636" rIns="91275" bIns="45636">
            <a:spAutoFit/>
          </a:bodyPr>
          <a:lstStyle/>
          <a:p>
            <a:pPr algn="r" rtl="1"/>
            <a:r>
              <a:rPr lang="he-IL" sz="1200" b="1" dirty="0"/>
              <a:t>העתקת קו מים ''8 לקו 250 פוליאתילן</a:t>
            </a:r>
          </a:p>
        </p:txBody>
      </p:sp>
      <p:cxnSp>
        <p:nvCxnSpPr>
          <p:cNvPr id="30" name="Straight Arrow Connector 29">
            <a:extLst>
              <a:ext uri="{FF2B5EF4-FFF2-40B4-BE49-F238E27FC236}">
                <a16:creationId xmlns:a16="http://schemas.microsoft.com/office/drawing/2014/main" xmlns="" id="{77CC362F-A56F-4D66-B33C-F56FD818C0E1}"/>
              </a:ext>
            </a:extLst>
          </p:cNvPr>
          <p:cNvCxnSpPr>
            <a:cxnSpLocks/>
          </p:cNvCxnSpPr>
          <p:nvPr/>
        </p:nvCxnSpPr>
        <p:spPr>
          <a:xfrm>
            <a:off x="3242457" y="4197800"/>
            <a:ext cx="0" cy="316944"/>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xmlns="" id="{51F6BFC1-4E09-4177-B11A-0E6AB8F38DBE}"/>
              </a:ext>
            </a:extLst>
          </p:cNvPr>
          <p:cNvCxnSpPr>
            <a:cxnSpLocks/>
          </p:cNvCxnSpPr>
          <p:nvPr/>
        </p:nvCxnSpPr>
        <p:spPr>
          <a:xfrm flipV="1">
            <a:off x="3442270" y="3299884"/>
            <a:ext cx="0" cy="119847"/>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 name="TextBox 3">
            <a:extLst>
              <a:ext uri="{FF2B5EF4-FFF2-40B4-BE49-F238E27FC236}">
                <a16:creationId xmlns:a16="http://schemas.microsoft.com/office/drawing/2014/main" xmlns="" id="{713E6077-8B51-4D9E-8376-572831E76221}"/>
              </a:ext>
            </a:extLst>
          </p:cNvPr>
          <p:cNvSpPr txBox="1"/>
          <p:nvPr/>
        </p:nvSpPr>
        <p:spPr>
          <a:xfrm>
            <a:off x="-635658" y="19809"/>
            <a:ext cx="9322458" cy="535531"/>
          </a:xfrm>
          <a:prstGeom prst="rect">
            <a:avLst/>
          </a:prstGeom>
          <a:noFill/>
        </p:spPr>
        <p:txBody>
          <a:bodyPr wrap="square" rtlCol="1">
            <a:spAutoFit/>
          </a:bodyPr>
          <a:lstStyle/>
          <a:p>
            <a:pPr algn="r" defTabSz="685773"/>
            <a:r>
              <a:rPr lang="he-IL" sz="2880" b="1" dirty="0">
                <a:solidFill>
                  <a:prstClr val="white"/>
                </a:solidFill>
                <a:latin typeface="Calibri" panose="020F0502020204030204" pitchFamily="34" charset="0"/>
                <a:cs typeface="Calibri" panose="020F0502020204030204" pitchFamily="34" charset="0"/>
              </a:rPr>
              <a:t>2. תיאור העבודות והיבטים הנדסיים. מים וביוב</a:t>
            </a:r>
            <a:endParaRPr lang="en-US" sz="2160" b="1"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4711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95F64F4-2047-4AF9-93B7-0F44AE16E22D}"/>
              </a:ext>
            </a:extLst>
          </p:cNvPr>
          <p:cNvPicPr>
            <a:picLocks noChangeAspect="1"/>
          </p:cNvPicPr>
          <p:nvPr/>
        </p:nvPicPr>
        <p:blipFill rotWithShape="1">
          <a:blip r:embed="rId3"/>
          <a:srcRect l="10101" t="20675" b="11372"/>
          <a:stretch/>
        </p:blipFill>
        <p:spPr>
          <a:xfrm>
            <a:off x="596058" y="1843613"/>
            <a:ext cx="8027537" cy="3495131"/>
          </a:xfrm>
          <a:prstGeom prst="rect">
            <a:avLst/>
          </a:prstGeom>
        </p:spPr>
      </p:pic>
      <p:sp>
        <p:nvSpPr>
          <p:cNvPr id="32" name="מלבן 3">
            <a:extLst>
              <a:ext uri="{FF2B5EF4-FFF2-40B4-BE49-F238E27FC236}">
                <a16:creationId xmlns:a16="http://schemas.microsoft.com/office/drawing/2014/main" xmlns="" id="{C17A8377-6904-4D4E-ADE5-4DCE26CB44EE}"/>
              </a:ext>
            </a:extLst>
          </p:cNvPr>
          <p:cNvSpPr/>
          <p:nvPr/>
        </p:nvSpPr>
        <p:spPr>
          <a:xfrm>
            <a:off x="102161" y="870708"/>
            <a:ext cx="8838633" cy="553828"/>
          </a:xfrm>
          <a:prstGeom prst="rect">
            <a:avLst/>
          </a:prstGeom>
        </p:spPr>
        <p:txBody>
          <a:bodyPr wrap="square" lIns="91275" tIns="45636" rIns="91275" bIns="45636">
            <a:spAutoFit/>
          </a:bodyPr>
          <a:lstStyle/>
          <a:p>
            <a:pPr marL="342900" indent="-342900" algn="r" rtl="1">
              <a:buFont typeface="Arial" panose="020B0604020202020204" pitchFamily="34" charset="0"/>
              <a:buChar char="•"/>
            </a:pPr>
            <a:r>
              <a:rPr lang="he-IL" sz="1500" dirty="0"/>
              <a:t>העתקת קו מים ''22 הקיים לקו 710 מ"מ מפוליאתילן ב-2 מקטעים </a:t>
            </a:r>
          </a:p>
          <a:p>
            <a:pPr algn="r" rtl="1"/>
            <a:r>
              <a:rPr lang="en-US" sz="1500" dirty="0"/>
              <a:t>        </a:t>
            </a:r>
            <a:r>
              <a:rPr lang="he-IL" sz="1500" dirty="0"/>
              <a:t>בהם ההעתקה נדרשת רק לצרכי התאגיד. הקו יונח בחפירה פתוחה.</a:t>
            </a:r>
          </a:p>
        </p:txBody>
      </p:sp>
      <p:sp>
        <p:nvSpPr>
          <p:cNvPr id="33" name="מלבן 3">
            <a:extLst>
              <a:ext uri="{FF2B5EF4-FFF2-40B4-BE49-F238E27FC236}">
                <a16:creationId xmlns:a16="http://schemas.microsoft.com/office/drawing/2014/main" xmlns="" id="{4DF9EAB9-DB63-4AA4-8C45-F8673D15438F}"/>
              </a:ext>
            </a:extLst>
          </p:cNvPr>
          <p:cNvSpPr/>
          <p:nvPr/>
        </p:nvSpPr>
        <p:spPr>
          <a:xfrm>
            <a:off x="285268" y="1136766"/>
            <a:ext cx="628186" cy="584606"/>
          </a:xfrm>
          <a:prstGeom prst="rect">
            <a:avLst/>
          </a:prstGeom>
          <a:ln w="12700">
            <a:solidFill>
              <a:srgbClr val="002060"/>
            </a:solidFill>
          </a:ln>
        </p:spPr>
        <p:txBody>
          <a:bodyPr wrap="square" lIns="91275" tIns="45636" rIns="91275" bIns="45636">
            <a:spAutoFit/>
          </a:bodyPr>
          <a:lstStyle/>
          <a:p>
            <a:pPr algn="r" rtl="1"/>
            <a:r>
              <a:rPr lang="he-IL" sz="1600" b="1" dirty="0">
                <a:solidFill>
                  <a:srgbClr val="002060"/>
                </a:solidFill>
              </a:rPr>
              <a:t>גיליון 229</a:t>
            </a:r>
          </a:p>
        </p:txBody>
      </p:sp>
      <p:sp>
        <p:nvSpPr>
          <p:cNvPr id="20" name="מלבן 3">
            <a:extLst>
              <a:ext uri="{FF2B5EF4-FFF2-40B4-BE49-F238E27FC236}">
                <a16:creationId xmlns:a16="http://schemas.microsoft.com/office/drawing/2014/main" xmlns="" id="{7EF12577-5817-46AE-8743-6EC9637F90D6}"/>
              </a:ext>
            </a:extLst>
          </p:cNvPr>
          <p:cNvSpPr/>
          <p:nvPr/>
        </p:nvSpPr>
        <p:spPr>
          <a:xfrm>
            <a:off x="4128969" y="2988408"/>
            <a:ext cx="2675461" cy="276829"/>
          </a:xfrm>
          <a:prstGeom prst="rect">
            <a:avLst/>
          </a:prstGeom>
          <a:ln w="19050">
            <a:solidFill>
              <a:srgbClr val="FF0000"/>
            </a:solidFill>
          </a:ln>
        </p:spPr>
        <p:txBody>
          <a:bodyPr wrap="square" lIns="91275" tIns="45636" rIns="91275" bIns="45636">
            <a:spAutoFit/>
          </a:bodyPr>
          <a:lstStyle/>
          <a:p>
            <a:pPr algn="r" rtl="1"/>
            <a:r>
              <a:rPr lang="he-IL" sz="1200" b="1" dirty="0"/>
              <a:t>העתקת קו מים ''22 לקו 710 מ"מ פוליאתילן</a:t>
            </a:r>
          </a:p>
        </p:txBody>
      </p:sp>
      <p:cxnSp>
        <p:nvCxnSpPr>
          <p:cNvPr id="22" name="Straight Arrow Connector 21">
            <a:extLst>
              <a:ext uri="{FF2B5EF4-FFF2-40B4-BE49-F238E27FC236}">
                <a16:creationId xmlns:a16="http://schemas.microsoft.com/office/drawing/2014/main" xmlns="" id="{79736AD8-55D1-45AC-8194-C4A73598CF37}"/>
              </a:ext>
            </a:extLst>
          </p:cNvPr>
          <p:cNvCxnSpPr>
            <a:cxnSpLocks/>
          </p:cNvCxnSpPr>
          <p:nvPr/>
        </p:nvCxnSpPr>
        <p:spPr>
          <a:xfrm flipV="1">
            <a:off x="5903794" y="2744470"/>
            <a:ext cx="0" cy="243938"/>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xmlns="" id="{66D61829-9FCB-4A8B-AABB-CBA698BF7675}"/>
              </a:ext>
            </a:extLst>
          </p:cNvPr>
          <p:cNvCxnSpPr>
            <a:cxnSpLocks/>
          </p:cNvCxnSpPr>
          <p:nvPr/>
        </p:nvCxnSpPr>
        <p:spPr>
          <a:xfrm>
            <a:off x="2660842" y="4290986"/>
            <a:ext cx="0" cy="241645"/>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6" name="מלבן 3">
            <a:extLst>
              <a:ext uri="{FF2B5EF4-FFF2-40B4-BE49-F238E27FC236}">
                <a16:creationId xmlns:a16="http://schemas.microsoft.com/office/drawing/2014/main" xmlns="" id="{CDC01DD6-FA86-4E92-BF1B-83DDED7558C8}"/>
              </a:ext>
            </a:extLst>
          </p:cNvPr>
          <p:cNvSpPr/>
          <p:nvPr/>
        </p:nvSpPr>
        <p:spPr>
          <a:xfrm>
            <a:off x="1618825" y="3829491"/>
            <a:ext cx="2721156" cy="461495"/>
          </a:xfrm>
          <a:prstGeom prst="rect">
            <a:avLst/>
          </a:prstGeom>
          <a:ln w="19050">
            <a:solidFill>
              <a:srgbClr val="FF0000"/>
            </a:solidFill>
          </a:ln>
        </p:spPr>
        <p:txBody>
          <a:bodyPr wrap="square" lIns="91275" tIns="45636" rIns="91275" bIns="45636">
            <a:spAutoFit/>
          </a:bodyPr>
          <a:lstStyle/>
          <a:p>
            <a:pPr algn="r" rtl="1"/>
            <a:r>
              <a:rPr lang="he-IL" sz="1200" b="1" dirty="0"/>
              <a:t>העתקת קו ביוב 200 מ"מ לקו 200 מ"מ </a:t>
            </a:r>
            <a:r>
              <a:rPr lang="he-IL" sz="1200" b="1" dirty="0" err="1"/>
              <a:t>פי.וי.סי</a:t>
            </a:r>
            <a:r>
              <a:rPr lang="he-IL" sz="1200" b="1" dirty="0"/>
              <a:t>/225 מ"מ פוליאתילן בחציית </a:t>
            </a:r>
            <a:r>
              <a:rPr lang="he-IL" sz="1200" b="1" dirty="0" err="1"/>
              <a:t>הרק"ל</a:t>
            </a:r>
            <a:endParaRPr lang="he-IL" sz="1200" b="1" dirty="0"/>
          </a:p>
        </p:txBody>
      </p:sp>
      <p:sp>
        <p:nvSpPr>
          <p:cNvPr id="21" name="מלבן 3">
            <a:extLst>
              <a:ext uri="{FF2B5EF4-FFF2-40B4-BE49-F238E27FC236}">
                <a16:creationId xmlns:a16="http://schemas.microsoft.com/office/drawing/2014/main" xmlns="" id="{26915A50-7857-4FEF-8398-6DDB601C5254}"/>
              </a:ext>
            </a:extLst>
          </p:cNvPr>
          <p:cNvSpPr/>
          <p:nvPr/>
        </p:nvSpPr>
        <p:spPr>
          <a:xfrm>
            <a:off x="1347896" y="3340894"/>
            <a:ext cx="2600947" cy="276829"/>
          </a:xfrm>
          <a:prstGeom prst="rect">
            <a:avLst/>
          </a:prstGeom>
          <a:ln w="19050">
            <a:solidFill>
              <a:srgbClr val="FF0000"/>
            </a:solidFill>
          </a:ln>
        </p:spPr>
        <p:txBody>
          <a:bodyPr wrap="square" lIns="91275" tIns="45636" rIns="91275" bIns="45636">
            <a:spAutoFit/>
          </a:bodyPr>
          <a:lstStyle/>
          <a:p>
            <a:pPr algn="r" rtl="1"/>
            <a:r>
              <a:rPr lang="he-IL" sz="1200" b="1" dirty="0"/>
              <a:t>העתקת קו מים ''6 לקו 160 מ"מ פוליאתילן</a:t>
            </a:r>
          </a:p>
        </p:txBody>
      </p:sp>
      <p:sp>
        <p:nvSpPr>
          <p:cNvPr id="24" name="מלבן 3">
            <a:extLst>
              <a:ext uri="{FF2B5EF4-FFF2-40B4-BE49-F238E27FC236}">
                <a16:creationId xmlns:a16="http://schemas.microsoft.com/office/drawing/2014/main" xmlns="" id="{E9AA8150-09F1-4EAD-9DE0-1EEA90C24232}"/>
              </a:ext>
            </a:extLst>
          </p:cNvPr>
          <p:cNvSpPr/>
          <p:nvPr/>
        </p:nvSpPr>
        <p:spPr>
          <a:xfrm>
            <a:off x="1399367" y="1831117"/>
            <a:ext cx="1486984" cy="461495"/>
          </a:xfrm>
          <a:prstGeom prst="rect">
            <a:avLst/>
          </a:prstGeom>
          <a:ln w="19050">
            <a:solidFill>
              <a:srgbClr val="FF0000"/>
            </a:solidFill>
          </a:ln>
        </p:spPr>
        <p:txBody>
          <a:bodyPr wrap="square" lIns="91275" tIns="45636" rIns="91275" bIns="45636">
            <a:spAutoFit/>
          </a:bodyPr>
          <a:lstStyle/>
          <a:p>
            <a:pPr algn="r" rtl="1"/>
            <a:r>
              <a:rPr lang="he-IL" sz="1200" b="1" dirty="0"/>
              <a:t>קו מים זמני ''6</a:t>
            </a:r>
          </a:p>
          <a:p>
            <a:pPr algn="r" rtl="1"/>
            <a:r>
              <a:rPr lang="he-IL" sz="1200" b="1" dirty="0"/>
              <a:t>משיקולי שלביות ביצוע</a:t>
            </a:r>
          </a:p>
        </p:txBody>
      </p:sp>
      <p:cxnSp>
        <p:nvCxnSpPr>
          <p:cNvPr id="25" name="Straight Arrow Connector 24">
            <a:extLst>
              <a:ext uri="{FF2B5EF4-FFF2-40B4-BE49-F238E27FC236}">
                <a16:creationId xmlns:a16="http://schemas.microsoft.com/office/drawing/2014/main" xmlns="" id="{7C98A9AC-6E33-4F27-A203-047C087C0B63}"/>
              </a:ext>
            </a:extLst>
          </p:cNvPr>
          <p:cNvCxnSpPr>
            <a:cxnSpLocks/>
          </p:cNvCxnSpPr>
          <p:nvPr/>
        </p:nvCxnSpPr>
        <p:spPr>
          <a:xfrm>
            <a:off x="1923965" y="2305781"/>
            <a:ext cx="0" cy="323542"/>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xmlns="" id="{B3D51238-8E18-4CE7-9632-DFDF861E2AA7}"/>
              </a:ext>
            </a:extLst>
          </p:cNvPr>
          <p:cNvCxnSpPr>
            <a:cxnSpLocks/>
          </p:cNvCxnSpPr>
          <p:nvPr/>
        </p:nvCxnSpPr>
        <p:spPr>
          <a:xfrm flipV="1">
            <a:off x="2396624" y="2791884"/>
            <a:ext cx="0" cy="549011"/>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 name="TextBox 3">
            <a:extLst>
              <a:ext uri="{FF2B5EF4-FFF2-40B4-BE49-F238E27FC236}">
                <a16:creationId xmlns:a16="http://schemas.microsoft.com/office/drawing/2014/main" xmlns="" id="{DE3E4D7F-55EA-42F3-9D21-644E4A3111BA}"/>
              </a:ext>
            </a:extLst>
          </p:cNvPr>
          <p:cNvSpPr txBox="1"/>
          <p:nvPr/>
        </p:nvSpPr>
        <p:spPr>
          <a:xfrm>
            <a:off x="-635658" y="19809"/>
            <a:ext cx="9322458" cy="535531"/>
          </a:xfrm>
          <a:prstGeom prst="rect">
            <a:avLst/>
          </a:prstGeom>
          <a:noFill/>
        </p:spPr>
        <p:txBody>
          <a:bodyPr wrap="square" rtlCol="1">
            <a:spAutoFit/>
          </a:bodyPr>
          <a:lstStyle/>
          <a:p>
            <a:pPr algn="r" defTabSz="685773"/>
            <a:r>
              <a:rPr lang="he-IL" sz="2880" b="1" dirty="0">
                <a:solidFill>
                  <a:prstClr val="white"/>
                </a:solidFill>
                <a:latin typeface="Calibri" panose="020F0502020204030204" pitchFamily="34" charset="0"/>
                <a:cs typeface="Calibri" panose="020F0502020204030204" pitchFamily="34" charset="0"/>
              </a:rPr>
              <a:t>2. תיאור העבודות והיבטים הנדסיים. מים וביוב </a:t>
            </a:r>
            <a:endParaRPr lang="en-US" sz="2160" b="1"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8926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4294967295"/>
          </p:nvPr>
        </p:nvSpPr>
        <p:spPr>
          <a:xfrm>
            <a:off x="6835140" y="5154930"/>
            <a:ext cx="1851660" cy="274320"/>
          </a:xfrm>
        </p:spPr>
        <p:txBody>
          <a:bodyPr/>
          <a:lstStyle/>
          <a:p>
            <a:fld id="{5061E9D2-BB25-4C11-9218-BCDCD49ADC8F}" type="slidenum">
              <a:rPr lang="en-US" smtClean="0"/>
              <a:pPr/>
              <a:t>22</a:t>
            </a:fld>
            <a:endParaRPr lang="en-US" dirty="0"/>
          </a:p>
        </p:txBody>
      </p:sp>
      <p:sp>
        <p:nvSpPr>
          <p:cNvPr id="8" name="TextBox 7">
            <a:extLst>
              <a:ext uri="{FF2B5EF4-FFF2-40B4-BE49-F238E27FC236}">
                <a16:creationId xmlns:a16="http://schemas.microsoft.com/office/drawing/2014/main" xmlns="" id="{BDF96197-C92A-4C10-A470-F67E0FCD560F}"/>
              </a:ext>
            </a:extLst>
          </p:cNvPr>
          <p:cNvSpPr txBox="1"/>
          <p:nvPr/>
        </p:nvSpPr>
        <p:spPr>
          <a:xfrm>
            <a:off x="769129" y="959503"/>
            <a:ext cx="7636694" cy="3319370"/>
          </a:xfrm>
          <a:prstGeom prst="rect">
            <a:avLst/>
          </a:prstGeom>
          <a:noFill/>
        </p:spPr>
        <p:txBody>
          <a:bodyPr wrap="square" rtlCol="1">
            <a:spAutoFit/>
          </a:bodyPr>
          <a:lstStyle/>
          <a:p>
            <a:pPr algn="r" rtl="1"/>
            <a:r>
              <a:rPr lang="he-IL" sz="1440" u="sng" dirty="0"/>
              <a:t>תכנון תאורה בוצע בהתאם לתאום שנערך מול מחלקת המאור של עיריית חולון</a:t>
            </a:r>
          </a:p>
          <a:p>
            <a:pPr algn="r" rtl="1"/>
            <a:endParaRPr lang="en-US" sz="1440" dirty="0"/>
          </a:p>
          <a:p>
            <a:pPr marL="308610" indent="-308610" algn="r" rtl="1">
              <a:buFontTx/>
              <a:buAutoNum type="arabicPeriod"/>
            </a:pPr>
            <a:endParaRPr lang="he-IL" sz="1440" dirty="0"/>
          </a:p>
          <a:p>
            <a:pPr marL="257175" indent="-257175" algn="r" rtl="1">
              <a:buFont typeface="Wingdings" panose="05000000000000000000" pitchFamily="2" charset="2"/>
              <a:buChar char="q"/>
            </a:pPr>
            <a:r>
              <a:rPr lang="he-IL" sz="1440" dirty="0"/>
              <a:t>לאורך שדרות ירושלים- עמודי תאורה בגובה 9 מטר משני צידי הדרך.</a:t>
            </a:r>
          </a:p>
          <a:p>
            <a:pPr algn="r" rtl="1"/>
            <a:endParaRPr lang="he-IL" sz="1440" dirty="0"/>
          </a:p>
          <a:p>
            <a:pPr marL="257175" indent="-257175" algn="r" rtl="1">
              <a:buFont typeface="Wingdings" panose="05000000000000000000" pitchFamily="2" charset="2"/>
              <a:buChar char="q"/>
            </a:pPr>
            <a:r>
              <a:rPr lang="he-IL" sz="1440" dirty="0"/>
              <a:t>עמודי התאורה הינם מסוג </a:t>
            </a:r>
            <a:r>
              <a:rPr lang="en-US" sz="1440" dirty="0"/>
              <a:t>RHS</a:t>
            </a:r>
            <a:r>
              <a:rPr lang="he-IL" sz="1440" dirty="0"/>
              <a:t>.</a:t>
            </a:r>
          </a:p>
          <a:p>
            <a:pPr marL="308610" indent="-308610" algn="r" rtl="1">
              <a:buFontTx/>
              <a:buAutoNum type="arabicPeriod"/>
            </a:pPr>
            <a:endParaRPr lang="he-IL" sz="1440" dirty="0"/>
          </a:p>
          <a:p>
            <a:pPr marL="257175" indent="-257175" algn="r" rtl="1">
              <a:buFont typeface="Wingdings" panose="05000000000000000000" pitchFamily="2" charset="2"/>
              <a:buChar char="q"/>
            </a:pPr>
            <a:r>
              <a:rPr lang="he-IL" sz="1440" dirty="0"/>
              <a:t>עמודי תאורה יכללו תאורה למדרכות והשבילים.</a:t>
            </a:r>
          </a:p>
          <a:p>
            <a:pPr algn="r" rtl="1"/>
            <a:endParaRPr lang="he-IL" sz="1440" dirty="0"/>
          </a:p>
          <a:p>
            <a:pPr marL="257175" indent="-257175" algn="r" rtl="1">
              <a:buFont typeface="Wingdings" panose="05000000000000000000" pitchFamily="2" charset="2"/>
              <a:buChar char="q"/>
            </a:pPr>
            <a:r>
              <a:rPr lang="he-IL" sz="1440" dirty="0"/>
              <a:t>החלפת מרכזיות התאורה הקיימות לאורך התוואי.</a:t>
            </a:r>
          </a:p>
          <a:p>
            <a:pPr marL="308610" indent="-308610" algn="r" rtl="1">
              <a:buAutoNum type="arabicPeriod"/>
            </a:pPr>
            <a:endParaRPr lang="he-IL" sz="1440" dirty="0"/>
          </a:p>
          <a:p>
            <a:pPr marL="257175" indent="-257175" algn="r" rtl="1">
              <a:buFont typeface="Wingdings" panose="05000000000000000000" pitchFamily="2" charset="2"/>
              <a:buChar char="q"/>
            </a:pPr>
            <a:r>
              <a:rPr lang="he-IL" sz="1440" dirty="0"/>
              <a:t>הבטחת רצף תאורה במשך כל תקופת הביצוע ע"י תאורה זמנית.</a:t>
            </a:r>
          </a:p>
          <a:p>
            <a:pPr marL="308610" indent="-308610" algn="r" rtl="1">
              <a:buAutoNum type="arabicPeriod"/>
            </a:pPr>
            <a:endParaRPr lang="he-IL" sz="1440" dirty="0"/>
          </a:p>
          <a:p>
            <a:pPr marL="257175" indent="-257175" algn="r" rtl="1">
              <a:buFont typeface="Wingdings" panose="05000000000000000000" pitchFamily="2" charset="2"/>
              <a:buChar char="q"/>
            </a:pPr>
            <a:r>
              <a:rPr lang="he-IL" sz="1440" dirty="0"/>
              <a:t>המשך רצף תאורה לרחובות שאינם כוללים </a:t>
            </a:r>
            <a:r>
              <a:rPr lang="he-IL" sz="1440" dirty="0" err="1"/>
              <a:t>הרק"ל</a:t>
            </a:r>
            <a:r>
              <a:rPr lang="he-IL" sz="1440" dirty="0"/>
              <a:t>.</a:t>
            </a:r>
            <a:endParaRPr lang="en-US" sz="1440" dirty="0"/>
          </a:p>
          <a:p>
            <a:pPr marL="154305" indent="-154305" algn="r" rtl="1">
              <a:buFontTx/>
              <a:buChar char="-"/>
            </a:pPr>
            <a:endParaRPr lang="he-IL" sz="810" b="1" dirty="0"/>
          </a:p>
        </p:txBody>
      </p:sp>
      <p:sp>
        <p:nvSpPr>
          <p:cNvPr id="3" name="TextBox 3">
            <a:extLst>
              <a:ext uri="{FF2B5EF4-FFF2-40B4-BE49-F238E27FC236}">
                <a16:creationId xmlns:a16="http://schemas.microsoft.com/office/drawing/2014/main" xmlns="" id="{6D48E193-6FF0-44E4-BA96-3C324F9EC019}"/>
              </a:ext>
            </a:extLst>
          </p:cNvPr>
          <p:cNvSpPr txBox="1"/>
          <p:nvPr/>
        </p:nvSpPr>
        <p:spPr>
          <a:xfrm>
            <a:off x="-635658" y="19809"/>
            <a:ext cx="9322458" cy="535531"/>
          </a:xfrm>
          <a:prstGeom prst="rect">
            <a:avLst/>
          </a:prstGeom>
          <a:noFill/>
        </p:spPr>
        <p:txBody>
          <a:bodyPr wrap="square" rtlCol="1">
            <a:spAutoFit/>
          </a:bodyPr>
          <a:lstStyle/>
          <a:p>
            <a:pPr algn="r" defTabSz="685773"/>
            <a:r>
              <a:rPr lang="he-IL" sz="2880" b="1" dirty="0">
                <a:solidFill>
                  <a:prstClr val="white"/>
                </a:solidFill>
                <a:latin typeface="Calibri" panose="020F0502020204030204" pitchFamily="34" charset="0"/>
                <a:cs typeface="Calibri" panose="020F0502020204030204" pitchFamily="34" charset="0"/>
              </a:rPr>
              <a:t>2. תיאור העבודות והיבטים הנדסיים. תאורה </a:t>
            </a:r>
            <a:endParaRPr lang="en-US" sz="2160" b="1"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47458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מלבן: פינות מעוגלות 7">
            <a:extLst>
              <a:ext uri="{FF2B5EF4-FFF2-40B4-BE49-F238E27FC236}">
                <a16:creationId xmlns:a16="http://schemas.microsoft.com/office/drawing/2014/main" xmlns="" id="{7FAEC7EC-E401-44E2-BA46-9CB7491826C7}"/>
              </a:ext>
            </a:extLst>
          </p:cNvPr>
          <p:cNvSpPr/>
          <p:nvPr/>
        </p:nvSpPr>
        <p:spPr>
          <a:xfrm>
            <a:off x="1075766" y="1859981"/>
            <a:ext cx="443753" cy="422657"/>
          </a:xfrm>
          <a:prstGeom prst="roundRect">
            <a:avLst/>
          </a:prstGeom>
          <a:solidFill>
            <a:schemeClr val="bg1">
              <a:alpha val="50000"/>
            </a:schemeClr>
          </a:solid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709016" eaLnBrk="1" fontAlgn="auto" hangingPunct="1">
              <a:spcBef>
                <a:spcPts val="0"/>
              </a:spcBef>
              <a:spcAft>
                <a:spcPts val="0"/>
              </a:spcAft>
              <a:defRPr/>
            </a:pPr>
            <a:endParaRPr lang="he-IL">
              <a:solidFill>
                <a:prstClr val="white"/>
              </a:solidFill>
              <a:latin typeface="David"/>
              <a:cs typeface="David"/>
            </a:endParaRPr>
          </a:p>
        </p:txBody>
      </p:sp>
      <p:sp>
        <p:nvSpPr>
          <p:cNvPr id="12" name="מלבן 11"/>
          <p:cNvSpPr/>
          <p:nvPr/>
        </p:nvSpPr>
        <p:spPr>
          <a:xfrm>
            <a:off x="3757147" y="3918222"/>
            <a:ext cx="535724" cy="307777"/>
          </a:xfrm>
          <a:prstGeom prst="rect">
            <a:avLst/>
          </a:prstGeom>
        </p:spPr>
        <p:txBody>
          <a:bodyPr wrap="none">
            <a:spAutoFit/>
          </a:bodyPr>
          <a:lstStyle/>
          <a:p>
            <a:pPr defTabSz="709016" eaLnBrk="1" fontAlgn="auto" hangingPunct="1">
              <a:spcBef>
                <a:spcPts val="0"/>
              </a:spcBef>
              <a:spcAft>
                <a:spcPts val="0"/>
              </a:spcAft>
              <a:defRPr/>
            </a:pPr>
            <a:r>
              <a:rPr lang="en-US" b="1" dirty="0">
                <a:solidFill>
                  <a:prstClr val="white"/>
                </a:solidFill>
                <a:latin typeface="Copperplate" pitchFamily="2" charset="0"/>
                <a:cs typeface="David"/>
              </a:rPr>
              <a:t>G1-3</a:t>
            </a:r>
            <a:endParaRPr lang="he-IL" dirty="0">
              <a:solidFill>
                <a:prstClr val="white"/>
              </a:solidFill>
              <a:latin typeface="Copperplate" pitchFamily="2" charset="0"/>
              <a:cs typeface="David"/>
            </a:endParaRPr>
          </a:p>
        </p:txBody>
      </p:sp>
      <p:sp>
        <p:nvSpPr>
          <p:cNvPr id="13" name="מלבן: פינות מעוגלות 7">
            <a:extLst>
              <a:ext uri="{FF2B5EF4-FFF2-40B4-BE49-F238E27FC236}">
                <a16:creationId xmlns:a16="http://schemas.microsoft.com/office/drawing/2014/main" xmlns="" id="{7FAEC7EC-E401-44E2-BA46-9CB7491826C7}"/>
              </a:ext>
            </a:extLst>
          </p:cNvPr>
          <p:cNvSpPr/>
          <p:nvPr/>
        </p:nvSpPr>
        <p:spPr>
          <a:xfrm>
            <a:off x="2961771" y="3888329"/>
            <a:ext cx="795377" cy="606391"/>
          </a:xfrm>
          <a:prstGeom prst="roundRect">
            <a:avLst/>
          </a:prstGeom>
          <a:solidFill>
            <a:schemeClr val="bg1">
              <a:alpha val="50000"/>
            </a:schemeClr>
          </a:solid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709016" eaLnBrk="1" fontAlgn="auto" hangingPunct="1">
              <a:spcBef>
                <a:spcPts val="0"/>
              </a:spcBef>
              <a:spcAft>
                <a:spcPts val="0"/>
              </a:spcAft>
              <a:defRPr/>
            </a:pPr>
            <a:endParaRPr lang="he-IL">
              <a:solidFill>
                <a:prstClr val="white"/>
              </a:solidFill>
              <a:latin typeface="David"/>
              <a:cs typeface="David"/>
            </a:endParaRPr>
          </a:p>
        </p:txBody>
      </p:sp>
      <p:sp>
        <p:nvSpPr>
          <p:cNvPr id="14" name="מלבן 13">
            <a:extLst>
              <a:ext uri="{FF2B5EF4-FFF2-40B4-BE49-F238E27FC236}">
                <a16:creationId xmlns:a16="http://schemas.microsoft.com/office/drawing/2014/main" xmlns="" id="{E7BD3308-3A02-4980-8132-FDB93AD78C9B}"/>
              </a:ext>
            </a:extLst>
          </p:cNvPr>
          <p:cNvSpPr/>
          <p:nvPr/>
        </p:nvSpPr>
        <p:spPr>
          <a:xfrm>
            <a:off x="1630963" y="1871252"/>
            <a:ext cx="535724" cy="307777"/>
          </a:xfrm>
          <a:prstGeom prst="rect">
            <a:avLst/>
          </a:prstGeom>
        </p:spPr>
        <p:txBody>
          <a:bodyPr wrap="none">
            <a:spAutoFit/>
          </a:bodyPr>
          <a:lstStyle/>
          <a:p>
            <a:pPr defTabSz="709016" eaLnBrk="1" fontAlgn="auto" hangingPunct="1">
              <a:spcBef>
                <a:spcPts val="0"/>
              </a:spcBef>
              <a:spcAft>
                <a:spcPts val="0"/>
              </a:spcAft>
              <a:defRPr/>
            </a:pPr>
            <a:r>
              <a:rPr lang="en-US" b="1" dirty="0">
                <a:solidFill>
                  <a:prstClr val="white"/>
                </a:solidFill>
                <a:latin typeface="Copperplate" pitchFamily="2" charset="0"/>
                <a:cs typeface="David"/>
              </a:rPr>
              <a:t>G1-6</a:t>
            </a:r>
            <a:endParaRPr lang="he-IL" dirty="0">
              <a:solidFill>
                <a:prstClr val="white"/>
              </a:solidFill>
              <a:latin typeface="Copperplate" pitchFamily="2" charset="0"/>
              <a:cs typeface="David"/>
            </a:endParaRPr>
          </a:p>
        </p:txBody>
      </p:sp>
      <p:sp>
        <p:nvSpPr>
          <p:cNvPr id="18" name="תיבת טקסט 17">
            <a:extLst>
              <a:ext uri="{FF2B5EF4-FFF2-40B4-BE49-F238E27FC236}">
                <a16:creationId xmlns:a16="http://schemas.microsoft.com/office/drawing/2014/main" xmlns="" id="{D57DDEC8-8287-4B97-9EEF-BFF8FB0DD91F}"/>
              </a:ext>
            </a:extLst>
          </p:cNvPr>
          <p:cNvSpPr txBox="1"/>
          <p:nvPr/>
        </p:nvSpPr>
        <p:spPr>
          <a:xfrm>
            <a:off x="1031359" y="1212264"/>
            <a:ext cx="7453423" cy="369332"/>
          </a:xfrm>
          <a:prstGeom prst="rect">
            <a:avLst/>
          </a:prstGeom>
          <a:noFill/>
        </p:spPr>
        <p:txBody>
          <a:bodyPr wrap="square" rtlCol="1">
            <a:spAutoFit/>
          </a:bodyPr>
          <a:lstStyle/>
          <a:p>
            <a:pPr algn="r" defTabSz="709016" rtl="1" eaLnBrk="1" fontAlgn="auto" hangingPunct="1">
              <a:spcBef>
                <a:spcPts val="0"/>
              </a:spcBef>
              <a:spcAft>
                <a:spcPts val="0"/>
              </a:spcAft>
              <a:defRPr/>
            </a:pPr>
            <a:endParaRPr lang="he-IL" sz="1800" dirty="0">
              <a:solidFill>
                <a:prstClr val="black"/>
              </a:solidFill>
              <a:latin typeface="David"/>
              <a:cs typeface="David"/>
            </a:endParaRPr>
          </a:p>
        </p:txBody>
      </p:sp>
      <p:pic>
        <p:nvPicPr>
          <p:cNvPr id="3" name="תמונה 2">
            <a:extLst>
              <a:ext uri="{FF2B5EF4-FFF2-40B4-BE49-F238E27FC236}">
                <a16:creationId xmlns:a16="http://schemas.microsoft.com/office/drawing/2014/main" xmlns="" id="{E6016499-7D56-4BD8-9656-0BDEE09DA6A5}"/>
              </a:ext>
            </a:extLst>
          </p:cNvPr>
          <p:cNvPicPr>
            <a:picLocks noChangeAspect="1"/>
          </p:cNvPicPr>
          <p:nvPr/>
        </p:nvPicPr>
        <p:blipFill>
          <a:blip r:embed="rId2"/>
          <a:stretch>
            <a:fillRect/>
          </a:stretch>
        </p:blipFill>
        <p:spPr>
          <a:xfrm>
            <a:off x="1649414" y="1058956"/>
            <a:ext cx="6085801" cy="3877366"/>
          </a:xfrm>
          <a:prstGeom prst="rect">
            <a:avLst/>
          </a:prstGeom>
        </p:spPr>
      </p:pic>
      <p:sp>
        <p:nvSpPr>
          <p:cNvPr id="2" name="TextBox 3">
            <a:extLst>
              <a:ext uri="{FF2B5EF4-FFF2-40B4-BE49-F238E27FC236}">
                <a16:creationId xmlns:a16="http://schemas.microsoft.com/office/drawing/2014/main" xmlns="" id="{164473AF-C25D-4FEC-820A-5918D8E64F83}"/>
              </a:ext>
            </a:extLst>
          </p:cNvPr>
          <p:cNvSpPr txBox="1"/>
          <p:nvPr/>
        </p:nvSpPr>
        <p:spPr>
          <a:xfrm>
            <a:off x="-635658" y="19809"/>
            <a:ext cx="9322458" cy="535531"/>
          </a:xfrm>
          <a:prstGeom prst="rect">
            <a:avLst/>
          </a:prstGeom>
          <a:noFill/>
        </p:spPr>
        <p:txBody>
          <a:bodyPr wrap="square" rtlCol="1">
            <a:spAutoFit/>
          </a:bodyPr>
          <a:lstStyle/>
          <a:p>
            <a:pPr algn="r" defTabSz="685773"/>
            <a:r>
              <a:rPr lang="he-IL" sz="2880" b="1" dirty="0">
                <a:solidFill>
                  <a:prstClr val="white"/>
                </a:solidFill>
                <a:latin typeface="Calibri" panose="020F0502020204030204" pitchFamily="34" charset="0"/>
                <a:cs typeface="Calibri" panose="020F0502020204030204" pitchFamily="34" charset="0"/>
              </a:rPr>
              <a:t>2. תיאור העבודות והיבטים הנדסיים. תאורה </a:t>
            </a:r>
            <a:endParaRPr lang="en-US" sz="2160" b="1"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876573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xmlns="" id="{DF1F24A2-AF78-4BD0-B8EF-F767242C2E15}"/>
              </a:ext>
            </a:extLst>
          </p:cNvPr>
          <p:cNvPicPr>
            <a:picLocks noChangeAspect="1"/>
          </p:cNvPicPr>
          <p:nvPr/>
        </p:nvPicPr>
        <p:blipFill rotWithShape="1">
          <a:blip r:embed="rId3"/>
          <a:srcRect l="2069" t="6790" r="13130" b="61482"/>
          <a:stretch/>
        </p:blipFill>
        <p:spPr>
          <a:xfrm>
            <a:off x="254144" y="1081953"/>
            <a:ext cx="8640000" cy="2194150"/>
          </a:xfrm>
          <a:prstGeom prst="rect">
            <a:avLst/>
          </a:prstGeom>
        </p:spPr>
      </p:pic>
      <p:pic>
        <p:nvPicPr>
          <p:cNvPr id="13" name="תמונה 12">
            <a:extLst>
              <a:ext uri="{FF2B5EF4-FFF2-40B4-BE49-F238E27FC236}">
                <a16:creationId xmlns:a16="http://schemas.microsoft.com/office/drawing/2014/main" xmlns="" id="{0A342D11-CF00-4FD2-9523-FB2E6431DDC0}"/>
              </a:ext>
            </a:extLst>
          </p:cNvPr>
          <p:cNvPicPr>
            <a:picLocks noChangeAspect="1"/>
          </p:cNvPicPr>
          <p:nvPr/>
        </p:nvPicPr>
        <p:blipFill rotWithShape="1">
          <a:blip r:embed="rId3"/>
          <a:srcRect l="41020" t="39550" r="34237" b="36132"/>
          <a:stretch/>
        </p:blipFill>
        <p:spPr>
          <a:xfrm>
            <a:off x="4656940" y="2457450"/>
            <a:ext cx="4454730" cy="2971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מלבן 6">
            <a:extLst>
              <a:ext uri="{FF2B5EF4-FFF2-40B4-BE49-F238E27FC236}">
                <a16:creationId xmlns:a16="http://schemas.microsoft.com/office/drawing/2014/main" xmlns="" id="{5AF093EF-120D-4EEF-8D59-CE3466F28F3B}"/>
              </a:ext>
            </a:extLst>
          </p:cNvPr>
          <p:cNvSpPr/>
          <p:nvPr/>
        </p:nvSpPr>
        <p:spPr>
          <a:xfrm>
            <a:off x="5478888" y="4386884"/>
            <a:ext cx="584200" cy="547300"/>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תיבת טקסט 7">
            <a:extLst>
              <a:ext uri="{FF2B5EF4-FFF2-40B4-BE49-F238E27FC236}">
                <a16:creationId xmlns:a16="http://schemas.microsoft.com/office/drawing/2014/main" xmlns="" id="{77B43C41-001D-4A8E-BD2D-72C5C56DBFDF}"/>
              </a:ext>
            </a:extLst>
          </p:cNvPr>
          <p:cNvSpPr txBox="1"/>
          <p:nvPr/>
        </p:nvSpPr>
        <p:spPr>
          <a:xfrm>
            <a:off x="5172814" y="2703611"/>
            <a:ext cx="899105"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00B0F0"/>
                </a:solidFill>
              </a:rPr>
              <a:t>אזור ביצוע</a:t>
            </a:r>
          </a:p>
        </p:txBody>
      </p:sp>
      <p:sp>
        <p:nvSpPr>
          <p:cNvPr id="12" name="תיבת טקסט 11">
            <a:extLst>
              <a:ext uri="{FF2B5EF4-FFF2-40B4-BE49-F238E27FC236}">
                <a16:creationId xmlns:a16="http://schemas.microsoft.com/office/drawing/2014/main" xmlns="" id="{ABFA0CA4-C8B1-435B-907E-CB60B1E5AF32}"/>
              </a:ext>
            </a:extLst>
          </p:cNvPr>
          <p:cNvSpPr txBox="1"/>
          <p:nvPr/>
        </p:nvSpPr>
        <p:spPr>
          <a:xfrm>
            <a:off x="6769100" y="2703612"/>
            <a:ext cx="981009"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FFC000"/>
                </a:solidFill>
              </a:rPr>
              <a:t>אזור נסיעה</a:t>
            </a:r>
          </a:p>
        </p:txBody>
      </p:sp>
      <p:sp>
        <p:nvSpPr>
          <p:cNvPr id="10" name="צורה חופשית: צורה 9">
            <a:extLst>
              <a:ext uri="{FF2B5EF4-FFF2-40B4-BE49-F238E27FC236}">
                <a16:creationId xmlns:a16="http://schemas.microsoft.com/office/drawing/2014/main" xmlns="" id="{E6BCFD22-B798-4EF5-96EF-360010A701F6}"/>
              </a:ext>
            </a:extLst>
          </p:cNvPr>
          <p:cNvSpPr/>
          <p:nvPr/>
        </p:nvSpPr>
        <p:spPr>
          <a:xfrm>
            <a:off x="3379826" y="2183903"/>
            <a:ext cx="1244600" cy="1092200"/>
          </a:xfrm>
          <a:custGeom>
            <a:avLst/>
            <a:gdLst>
              <a:gd name="connsiteX0" fmla="*/ 755650 w 755650"/>
              <a:gd name="connsiteY0" fmla="*/ 876300 h 876300"/>
              <a:gd name="connsiteX1" fmla="*/ 501650 w 755650"/>
              <a:gd name="connsiteY1" fmla="*/ 349250 h 876300"/>
              <a:gd name="connsiteX2" fmla="*/ 0 w 755650"/>
              <a:gd name="connsiteY2" fmla="*/ 0 h 876300"/>
              <a:gd name="connsiteX0" fmla="*/ 1244600 w 1244600"/>
              <a:gd name="connsiteY0" fmla="*/ 1092200 h 1092200"/>
              <a:gd name="connsiteX1" fmla="*/ 990600 w 1244600"/>
              <a:gd name="connsiteY1" fmla="*/ 565150 h 1092200"/>
              <a:gd name="connsiteX2" fmla="*/ 0 w 1244600"/>
              <a:gd name="connsiteY2" fmla="*/ 0 h 1092200"/>
            </a:gdLst>
            <a:ahLst/>
            <a:cxnLst>
              <a:cxn ang="0">
                <a:pos x="connsiteX0" y="connsiteY0"/>
              </a:cxn>
              <a:cxn ang="0">
                <a:pos x="connsiteX1" y="connsiteY1"/>
              </a:cxn>
              <a:cxn ang="0">
                <a:pos x="connsiteX2" y="connsiteY2"/>
              </a:cxn>
            </a:cxnLst>
            <a:rect l="l" t="t" r="r" b="b"/>
            <a:pathLst>
              <a:path w="1244600" h="1092200">
                <a:moveTo>
                  <a:pt x="1244600" y="1092200"/>
                </a:moveTo>
                <a:cubicBezTo>
                  <a:pt x="1180571" y="901700"/>
                  <a:pt x="1198033" y="747183"/>
                  <a:pt x="990600" y="565150"/>
                </a:cubicBezTo>
                <a:cubicBezTo>
                  <a:pt x="783167" y="383117"/>
                  <a:pt x="187854" y="101600"/>
                  <a:pt x="0" y="0"/>
                </a:cubicBezTo>
              </a:path>
            </a:pathLst>
          </a:custGeom>
          <a:noFill/>
          <a:ln w="63500">
            <a:solidFill>
              <a:srgbClr val="FF33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מלבן 14">
            <a:extLst>
              <a:ext uri="{FF2B5EF4-FFF2-40B4-BE49-F238E27FC236}">
                <a16:creationId xmlns:a16="http://schemas.microsoft.com/office/drawing/2014/main" xmlns="" id="{4CF21AF5-663F-4694-9062-DEDB1EF99F23}"/>
              </a:ext>
            </a:extLst>
          </p:cNvPr>
          <p:cNvSpPr/>
          <p:nvPr/>
        </p:nvSpPr>
        <p:spPr>
          <a:xfrm>
            <a:off x="7486650" y="4386886"/>
            <a:ext cx="584200" cy="547298"/>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TextBox 3">
            <a:extLst>
              <a:ext uri="{FF2B5EF4-FFF2-40B4-BE49-F238E27FC236}">
                <a16:creationId xmlns:a16="http://schemas.microsoft.com/office/drawing/2014/main" xmlns="" id="{293B6E0E-F5AD-40B9-B2FF-F7092336DEDD}"/>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הסדרי תנועה זמניים   </a:t>
            </a:r>
          </a:p>
        </p:txBody>
      </p:sp>
    </p:spTree>
    <p:extLst>
      <p:ext uri="{BB962C8B-B14F-4D97-AF65-F5344CB8AC3E}">
        <p14:creationId xmlns:p14="http://schemas.microsoft.com/office/powerpoint/2010/main" val="147918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0"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תמונה 5">
            <a:extLst>
              <a:ext uri="{FF2B5EF4-FFF2-40B4-BE49-F238E27FC236}">
                <a16:creationId xmlns:a16="http://schemas.microsoft.com/office/drawing/2014/main" xmlns="" id="{BD9FEAEC-57B7-40F9-9196-9D62B973F8A2}"/>
              </a:ext>
            </a:extLst>
          </p:cNvPr>
          <p:cNvPicPr>
            <a:picLocks noChangeAspect="1"/>
          </p:cNvPicPr>
          <p:nvPr/>
        </p:nvPicPr>
        <p:blipFill rotWithShape="1">
          <a:blip r:embed="rId3"/>
          <a:srcRect l="2843" t="6049" r="13230" b="60741"/>
          <a:stretch/>
        </p:blipFill>
        <p:spPr>
          <a:xfrm>
            <a:off x="252000" y="1081954"/>
            <a:ext cx="8640000" cy="2319521"/>
          </a:xfrm>
          <a:prstGeom prst="rect">
            <a:avLst/>
          </a:prstGeom>
        </p:spPr>
      </p:pic>
      <p:pic>
        <p:nvPicPr>
          <p:cNvPr id="14" name="תמונה 13">
            <a:extLst>
              <a:ext uri="{FF2B5EF4-FFF2-40B4-BE49-F238E27FC236}">
                <a16:creationId xmlns:a16="http://schemas.microsoft.com/office/drawing/2014/main" xmlns="" id="{7C17FAC6-1170-4A82-81AC-ED9F3336DA06}"/>
              </a:ext>
            </a:extLst>
          </p:cNvPr>
          <p:cNvPicPr>
            <a:picLocks noChangeAspect="1"/>
          </p:cNvPicPr>
          <p:nvPr/>
        </p:nvPicPr>
        <p:blipFill rotWithShape="1">
          <a:blip r:embed="rId3"/>
          <a:srcRect l="42227" t="39756" r="33963" b="35268"/>
          <a:stretch/>
        </p:blipFill>
        <p:spPr>
          <a:xfrm>
            <a:off x="4785316" y="2506436"/>
            <a:ext cx="4106684" cy="2922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מלבן 6">
            <a:extLst>
              <a:ext uri="{FF2B5EF4-FFF2-40B4-BE49-F238E27FC236}">
                <a16:creationId xmlns:a16="http://schemas.microsoft.com/office/drawing/2014/main" xmlns="" id="{5AF093EF-120D-4EEF-8D59-CE3466F28F3B}"/>
              </a:ext>
            </a:extLst>
          </p:cNvPr>
          <p:cNvSpPr/>
          <p:nvPr/>
        </p:nvSpPr>
        <p:spPr>
          <a:xfrm>
            <a:off x="5472114" y="4221511"/>
            <a:ext cx="509587" cy="576709"/>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תיבת טקסט 7">
            <a:extLst>
              <a:ext uri="{FF2B5EF4-FFF2-40B4-BE49-F238E27FC236}">
                <a16:creationId xmlns:a16="http://schemas.microsoft.com/office/drawing/2014/main" xmlns="" id="{77B43C41-001D-4A8E-BD2D-72C5C56DBFDF}"/>
              </a:ext>
            </a:extLst>
          </p:cNvPr>
          <p:cNvSpPr txBox="1"/>
          <p:nvPr/>
        </p:nvSpPr>
        <p:spPr>
          <a:xfrm>
            <a:off x="7130302" y="2549724"/>
            <a:ext cx="899105"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00B0F0"/>
                </a:solidFill>
              </a:rPr>
              <a:t>אזור ביצוע</a:t>
            </a:r>
          </a:p>
        </p:txBody>
      </p:sp>
      <p:sp>
        <p:nvSpPr>
          <p:cNvPr id="12" name="תיבת טקסט 11">
            <a:extLst>
              <a:ext uri="{FF2B5EF4-FFF2-40B4-BE49-F238E27FC236}">
                <a16:creationId xmlns:a16="http://schemas.microsoft.com/office/drawing/2014/main" xmlns="" id="{ABFA0CA4-C8B1-435B-907E-CB60B1E5AF32}"/>
              </a:ext>
            </a:extLst>
          </p:cNvPr>
          <p:cNvSpPr txBox="1"/>
          <p:nvPr/>
        </p:nvSpPr>
        <p:spPr>
          <a:xfrm>
            <a:off x="5286700" y="2576115"/>
            <a:ext cx="981009"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FFC000"/>
                </a:solidFill>
              </a:rPr>
              <a:t>אזור נסיעה</a:t>
            </a:r>
          </a:p>
        </p:txBody>
      </p:sp>
      <p:sp>
        <p:nvSpPr>
          <p:cNvPr id="10" name="צורה חופשית: צורה 9">
            <a:extLst>
              <a:ext uri="{FF2B5EF4-FFF2-40B4-BE49-F238E27FC236}">
                <a16:creationId xmlns:a16="http://schemas.microsoft.com/office/drawing/2014/main" xmlns="" id="{E6BCFD22-B798-4EF5-96EF-360010A701F6}"/>
              </a:ext>
            </a:extLst>
          </p:cNvPr>
          <p:cNvSpPr/>
          <p:nvPr/>
        </p:nvSpPr>
        <p:spPr>
          <a:xfrm>
            <a:off x="3379826" y="2183903"/>
            <a:ext cx="1244600" cy="1092200"/>
          </a:xfrm>
          <a:custGeom>
            <a:avLst/>
            <a:gdLst>
              <a:gd name="connsiteX0" fmla="*/ 755650 w 755650"/>
              <a:gd name="connsiteY0" fmla="*/ 876300 h 876300"/>
              <a:gd name="connsiteX1" fmla="*/ 501650 w 755650"/>
              <a:gd name="connsiteY1" fmla="*/ 349250 h 876300"/>
              <a:gd name="connsiteX2" fmla="*/ 0 w 755650"/>
              <a:gd name="connsiteY2" fmla="*/ 0 h 876300"/>
              <a:gd name="connsiteX0" fmla="*/ 1244600 w 1244600"/>
              <a:gd name="connsiteY0" fmla="*/ 1092200 h 1092200"/>
              <a:gd name="connsiteX1" fmla="*/ 990600 w 1244600"/>
              <a:gd name="connsiteY1" fmla="*/ 565150 h 1092200"/>
              <a:gd name="connsiteX2" fmla="*/ 0 w 1244600"/>
              <a:gd name="connsiteY2" fmla="*/ 0 h 1092200"/>
            </a:gdLst>
            <a:ahLst/>
            <a:cxnLst>
              <a:cxn ang="0">
                <a:pos x="connsiteX0" y="connsiteY0"/>
              </a:cxn>
              <a:cxn ang="0">
                <a:pos x="connsiteX1" y="connsiteY1"/>
              </a:cxn>
              <a:cxn ang="0">
                <a:pos x="connsiteX2" y="connsiteY2"/>
              </a:cxn>
            </a:cxnLst>
            <a:rect l="l" t="t" r="r" b="b"/>
            <a:pathLst>
              <a:path w="1244600" h="1092200">
                <a:moveTo>
                  <a:pt x="1244600" y="1092200"/>
                </a:moveTo>
                <a:cubicBezTo>
                  <a:pt x="1180571" y="901700"/>
                  <a:pt x="1198033" y="747183"/>
                  <a:pt x="990600" y="565150"/>
                </a:cubicBezTo>
                <a:cubicBezTo>
                  <a:pt x="783167" y="383117"/>
                  <a:pt x="187854" y="101600"/>
                  <a:pt x="0" y="0"/>
                </a:cubicBezTo>
              </a:path>
            </a:pathLst>
          </a:custGeom>
          <a:noFill/>
          <a:ln w="63500">
            <a:solidFill>
              <a:srgbClr val="FF33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מלבן 14">
            <a:extLst>
              <a:ext uri="{FF2B5EF4-FFF2-40B4-BE49-F238E27FC236}">
                <a16:creationId xmlns:a16="http://schemas.microsoft.com/office/drawing/2014/main" xmlns="" id="{4CF21AF5-663F-4694-9062-DEDB1EF99F23}"/>
              </a:ext>
            </a:extLst>
          </p:cNvPr>
          <p:cNvSpPr/>
          <p:nvPr/>
        </p:nvSpPr>
        <p:spPr>
          <a:xfrm>
            <a:off x="7353301" y="4221510"/>
            <a:ext cx="569119" cy="576709"/>
          </a:xfrm>
          <a:prstGeom prst="rect">
            <a:avLst/>
          </a:prstGeom>
          <a:solidFill>
            <a:schemeClr val="bg1"/>
          </a:solidFill>
          <a:ln w="63500">
            <a:no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TextBox 3">
            <a:extLst>
              <a:ext uri="{FF2B5EF4-FFF2-40B4-BE49-F238E27FC236}">
                <a16:creationId xmlns:a16="http://schemas.microsoft.com/office/drawing/2014/main" xmlns="" id="{9952AF5B-07AF-4748-A7BA-FE64548993DA}"/>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הסדרי תנועה זמניים   </a:t>
            </a:r>
          </a:p>
        </p:txBody>
      </p:sp>
    </p:spTree>
    <p:extLst>
      <p:ext uri="{BB962C8B-B14F-4D97-AF65-F5344CB8AC3E}">
        <p14:creationId xmlns:p14="http://schemas.microsoft.com/office/powerpoint/2010/main" val="3459327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0"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xmlns="" id="{BF037DF7-89FF-4D9C-8B15-63129C47DB77}"/>
              </a:ext>
            </a:extLst>
          </p:cNvPr>
          <p:cNvPicPr>
            <a:picLocks noChangeAspect="1"/>
          </p:cNvPicPr>
          <p:nvPr/>
        </p:nvPicPr>
        <p:blipFill rotWithShape="1">
          <a:blip r:embed="rId3"/>
          <a:srcRect l="1901" t="6914" r="13298" b="61175"/>
          <a:stretch/>
        </p:blipFill>
        <p:spPr>
          <a:xfrm>
            <a:off x="252000" y="1105192"/>
            <a:ext cx="8640000" cy="2206780"/>
          </a:xfrm>
          <a:prstGeom prst="rect">
            <a:avLst/>
          </a:prstGeom>
        </p:spPr>
      </p:pic>
      <p:pic>
        <p:nvPicPr>
          <p:cNvPr id="13" name="תמונה 12">
            <a:extLst>
              <a:ext uri="{FF2B5EF4-FFF2-40B4-BE49-F238E27FC236}">
                <a16:creationId xmlns:a16="http://schemas.microsoft.com/office/drawing/2014/main" xmlns="" id="{8960E5AF-7471-4F2D-ABBA-2F422DBB2C53}"/>
              </a:ext>
            </a:extLst>
          </p:cNvPr>
          <p:cNvPicPr>
            <a:picLocks noChangeAspect="1"/>
          </p:cNvPicPr>
          <p:nvPr/>
        </p:nvPicPr>
        <p:blipFill rotWithShape="1">
          <a:blip r:embed="rId3"/>
          <a:srcRect l="40691" t="38777" r="34466" b="35995"/>
          <a:stretch/>
        </p:blipFill>
        <p:spPr>
          <a:xfrm>
            <a:off x="4741745" y="2473416"/>
            <a:ext cx="4150255" cy="28607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תיבת טקסט 7">
            <a:extLst>
              <a:ext uri="{FF2B5EF4-FFF2-40B4-BE49-F238E27FC236}">
                <a16:creationId xmlns:a16="http://schemas.microsoft.com/office/drawing/2014/main" xmlns="" id="{77B43C41-001D-4A8E-BD2D-72C5C56DBFDF}"/>
              </a:ext>
            </a:extLst>
          </p:cNvPr>
          <p:cNvSpPr txBox="1"/>
          <p:nvPr/>
        </p:nvSpPr>
        <p:spPr>
          <a:xfrm>
            <a:off x="6177802" y="2576115"/>
            <a:ext cx="899105"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00B0F0"/>
                </a:solidFill>
              </a:rPr>
              <a:t>אזור ביצוע</a:t>
            </a:r>
          </a:p>
        </p:txBody>
      </p:sp>
      <p:sp>
        <p:nvSpPr>
          <p:cNvPr id="12" name="תיבת טקסט 11">
            <a:extLst>
              <a:ext uri="{FF2B5EF4-FFF2-40B4-BE49-F238E27FC236}">
                <a16:creationId xmlns:a16="http://schemas.microsoft.com/office/drawing/2014/main" xmlns="" id="{ABFA0CA4-C8B1-435B-907E-CB60B1E5AF32}"/>
              </a:ext>
            </a:extLst>
          </p:cNvPr>
          <p:cNvSpPr txBox="1"/>
          <p:nvPr/>
        </p:nvSpPr>
        <p:spPr>
          <a:xfrm>
            <a:off x="5000692" y="2576115"/>
            <a:ext cx="981009"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FFC000"/>
                </a:solidFill>
              </a:rPr>
              <a:t>אזור נסיעה</a:t>
            </a:r>
          </a:p>
        </p:txBody>
      </p:sp>
      <p:sp>
        <p:nvSpPr>
          <p:cNvPr id="10" name="צורה חופשית: צורה 9">
            <a:extLst>
              <a:ext uri="{FF2B5EF4-FFF2-40B4-BE49-F238E27FC236}">
                <a16:creationId xmlns:a16="http://schemas.microsoft.com/office/drawing/2014/main" xmlns="" id="{E6BCFD22-B798-4EF5-96EF-360010A701F6}"/>
              </a:ext>
            </a:extLst>
          </p:cNvPr>
          <p:cNvSpPr/>
          <p:nvPr/>
        </p:nvSpPr>
        <p:spPr>
          <a:xfrm>
            <a:off x="3379826" y="2183903"/>
            <a:ext cx="1244600" cy="1092200"/>
          </a:xfrm>
          <a:custGeom>
            <a:avLst/>
            <a:gdLst>
              <a:gd name="connsiteX0" fmla="*/ 755650 w 755650"/>
              <a:gd name="connsiteY0" fmla="*/ 876300 h 876300"/>
              <a:gd name="connsiteX1" fmla="*/ 501650 w 755650"/>
              <a:gd name="connsiteY1" fmla="*/ 349250 h 876300"/>
              <a:gd name="connsiteX2" fmla="*/ 0 w 755650"/>
              <a:gd name="connsiteY2" fmla="*/ 0 h 876300"/>
              <a:gd name="connsiteX0" fmla="*/ 1244600 w 1244600"/>
              <a:gd name="connsiteY0" fmla="*/ 1092200 h 1092200"/>
              <a:gd name="connsiteX1" fmla="*/ 990600 w 1244600"/>
              <a:gd name="connsiteY1" fmla="*/ 565150 h 1092200"/>
              <a:gd name="connsiteX2" fmla="*/ 0 w 1244600"/>
              <a:gd name="connsiteY2" fmla="*/ 0 h 1092200"/>
            </a:gdLst>
            <a:ahLst/>
            <a:cxnLst>
              <a:cxn ang="0">
                <a:pos x="connsiteX0" y="connsiteY0"/>
              </a:cxn>
              <a:cxn ang="0">
                <a:pos x="connsiteX1" y="connsiteY1"/>
              </a:cxn>
              <a:cxn ang="0">
                <a:pos x="connsiteX2" y="connsiteY2"/>
              </a:cxn>
            </a:cxnLst>
            <a:rect l="l" t="t" r="r" b="b"/>
            <a:pathLst>
              <a:path w="1244600" h="1092200">
                <a:moveTo>
                  <a:pt x="1244600" y="1092200"/>
                </a:moveTo>
                <a:cubicBezTo>
                  <a:pt x="1180571" y="901700"/>
                  <a:pt x="1198033" y="747183"/>
                  <a:pt x="990600" y="565150"/>
                </a:cubicBezTo>
                <a:cubicBezTo>
                  <a:pt x="783167" y="383117"/>
                  <a:pt x="187854" y="101600"/>
                  <a:pt x="0" y="0"/>
                </a:cubicBezTo>
              </a:path>
            </a:pathLst>
          </a:custGeom>
          <a:noFill/>
          <a:ln w="63500">
            <a:solidFill>
              <a:srgbClr val="FF33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6" name="תיבת טקסט 15">
            <a:extLst>
              <a:ext uri="{FF2B5EF4-FFF2-40B4-BE49-F238E27FC236}">
                <a16:creationId xmlns:a16="http://schemas.microsoft.com/office/drawing/2014/main" xmlns="" id="{886A2FC9-17BF-4868-9609-B534FAF7875A}"/>
              </a:ext>
            </a:extLst>
          </p:cNvPr>
          <p:cNvSpPr txBox="1"/>
          <p:nvPr/>
        </p:nvSpPr>
        <p:spPr>
          <a:xfrm>
            <a:off x="7273008" y="2576115"/>
            <a:ext cx="981009" cy="30777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he-IL" b="1" dirty="0">
                <a:solidFill>
                  <a:srgbClr val="FFC000"/>
                </a:solidFill>
              </a:rPr>
              <a:t>אזור נסיעה</a:t>
            </a:r>
          </a:p>
        </p:txBody>
      </p:sp>
      <p:sp>
        <p:nvSpPr>
          <p:cNvPr id="4" name="TextBox 3">
            <a:extLst>
              <a:ext uri="{FF2B5EF4-FFF2-40B4-BE49-F238E27FC236}">
                <a16:creationId xmlns:a16="http://schemas.microsoft.com/office/drawing/2014/main" xmlns="" id="{A8940C1C-0E0E-45A5-9795-FF8EFADDAAFE}"/>
              </a:ext>
            </a:extLst>
          </p:cNvPr>
          <p:cNvSpPr txBox="1"/>
          <p:nvPr/>
        </p:nvSpPr>
        <p:spPr>
          <a:xfrm>
            <a:off x="-635000" y="5870"/>
            <a:ext cx="9620644"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r>
              <a:rPr lang="he-IL" sz="2400" b="1" dirty="0">
                <a:solidFill>
                  <a:prstClr val="white"/>
                </a:solidFill>
                <a:latin typeface="Calibri" panose="020F0502020204030204" pitchFamily="34" charset="0"/>
                <a:cs typeface="Calibri" panose="020F0502020204030204" pitchFamily="34" charset="0"/>
              </a:rPr>
              <a:t>הסדרי תנועה זמניים   </a:t>
            </a:r>
          </a:p>
        </p:txBody>
      </p:sp>
    </p:spTree>
    <p:extLst>
      <p:ext uri="{BB962C8B-B14F-4D97-AF65-F5344CB8AC3E}">
        <p14:creationId xmlns:p14="http://schemas.microsoft.com/office/powerpoint/2010/main" val="204818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0"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24BB326A-EDD4-41F3-8827-48F95158C730}"/>
              </a:ext>
            </a:extLst>
          </p:cNvPr>
          <p:cNvSpPr>
            <a:spLocks noGrp="1"/>
          </p:cNvSpPr>
          <p:nvPr>
            <p:ph type="sldNum" sz="quarter" idx="12"/>
          </p:nvPr>
        </p:nvSpPr>
        <p:spPr>
          <a:xfrm>
            <a:off x="3652405" y="5411788"/>
            <a:ext cx="2057400" cy="303212"/>
          </a:xfrm>
          <a:prstGeom prst="rect">
            <a:avLst/>
          </a:prstGeom>
        </p:spPr>
        <p:txBody>
          <a:bodyPr vert="horz" lIns="91440" tIns="45720" rIns="91440" bIns="45720" rtlCol="0" anchor="ctr"/>
          <a:lstStyle>
            <a:defPPr>
              <a:defRPr lang="en-US"/>
            </a:defPPr>
            <a:lvl1pPr algn="ctr" defTabSz="712788" rtl="0" eaLnBrk="0" fontAlgn="base" hangingPunct="0">
              <a:spcBef>
                <a:spcPct val="0"/>
              </a:spcBef>
              <a:spcAft>
                <a:spcPct val="0"/>
              </a:spcAft>
              <a:defRPr sz="1400" kern="1200">
                <a:solidFill>
                  <a:schemeClr val="tx1">
                    <a:tint val="75000"/>
                  </a:schemeClr>
                </a:solidFill>
                <a:latin typeface="David" panose="020E0502060401010101" pitchFamily="34" charset="-79"/>
                <a:ea typeface="+mn-ea"/>
                <a:cs typeface="David" panose="020E0502060401010101" pitchFamily="34" charset="-79"/>
              </a:defRPr>
            </a:lvl1pPr>
            <a:lvl2pPr marL="355600" indent="101600"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2pPr>
            <a:lvl3pPr marL="712788" indent="201613"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3pPr>
            <a:lvl4pPr marL="1068388" indent="303213"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4pPr>
            <a:lvl5pPr marL="1425575" indent="403225" algn="l" defTabSz="712788" rtl="0" eaLnBrk="0" fontAlgn="base" hangingPunct="0">
              <a:spcBef>
                <a:spcPct val="0"/>
              </a:spcBef>
              <a:spcAft>
                <a:spcPct val="0"/>
              </a:spcAft>
              <a:defRPr sz="1400" kern="1200">
                <a:solidFill>
                  <a:schemeClr val="tx1"/>
                </a:solidFill>
                <a:latin typeface="David" panose="020E0502060401010101" pitchFamily="34" charset="-79"/>
                <a:ea typeface="+mn-ea"/>
                <a:cs typeface="David" panose="020E0502060401010101" pitchFamily="34" charset="-79"/>
              </a:defRPr>
            </a:lvl5pPr>
            <a:lvl6pPr marL="22860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6pPr>
            <a:lvl7pPr marL="27432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7pPr>
            <a:lvl8pPr marL="32004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8pPr>
            <a:lvl9pPr marL="3657600" algn="r" defTabSz="914400" rtl="1" eaLnBrk="1" latinLnBrk="0" hangingPunct="1">
              <a:defRPr sz="1400" kern="1200">
                <a:solidFill>
                  <a:schemeClr val="tx1"/>
                </a:solidFill>
                <a:latin typeface="David" panose="020E0502060401010101" pitchFamily="34" charset="-79"/>
                <a:ea typeface="+mn-ea"/>
                <a:cs typeface="David" panose="020E0502060401010101" pitchFamily="34" charset="-79"/>
              </a:defRPr>
            </a:lvl9pPr>
          </a:lstStyle>
          <a:p>
            <a:pPr>
              <a:defRPr/>
            </a:pPr>
            <a:fld id="{E0623974-DA22-41E3-94D8-AE20484E68A4}" type="slidenum">
              <a:rPr lang="en-US" smtClean="0"/>
              <a:pPr>
                <a:defRPr/>
              </a:pPr>
              <a:t>27</a:t>
            </a:fld>
            <a:endParaRPr lang="en-US" dirty="0"/>
          </a:p>
        </p:txBody>
      </p:sp>
      <p:sp>
        <p:nvSpPr>
          <p:cNvPr id="5" name="TextBox 2">
            <a:extLst>
              <a:ext uri="{FF2B5EF4-FFF2-40B4-BE49-F238E27FC236}">
                <a16:creationId xmlns:a16="http://schemas.microsoft.com/office/drawing/2014/main" xmlns="" id="{2998690F-96E3-4B92-B8A9-26B6D3501DBB}"/>
              </a:ext>
            </a:extLst>
          </p:cNvPr>
          <p:cNvSpPr txBox="1"/>
          <p:nvPr/>
        </p:nvSpPr>
        <p:spPr>
          <a:xfrm>
            <a:off x="1270000" y="175192"/>
            <a:ext cx="6400800" cy="461116"/>
          </a:xfrm>
          <a:prstGeom prst="rect">
            <a:avLst/>
          </a:prstGeom>
          <a:noFill/>
        </p:spPr>
        <p:txBody>
          <a:bodyPr wrap="square" lIns="90900" tIns="45448" rIns="90900" bIns="45448" rtlCol="1">
            <a:spAutoFit/>
          </a:bodyPr>
          <a:lstStyle/>
          <a:p>
            <a:pPr algn="r" rtl="1"/>
            <a:r>
              <a:rPr lang="he-IL" sz="2400" b="1" dirty="0">
                <a:solidFill>
                  <a:prstClr val="white"/>
                </a:solidFill>
                <a:latin typeface="Calibri" panose="020F0502020204030204" pitchFamily="34" charset="0"/>
                <a:cs typeface="Calibri" panose="020F0502020204030204" pitchFamily="34" charset="0"/>
              </a:rPr>
              <a:t>נושאים ייחודיים -סטאטוס אישורים ותיאום עם </a:t>
            </a:r>
            <a:r>
              <a:rPr lang="he-IL" sz="2400" b="1" dirty="0" err="1">
                <a:solidFill>
                  <a:prstClr val="white"/>
                </a:solidFill>
                <a:latin typeface="Calibri" panose="020F0502020204030204" pitchFamily="34" charset="0"/>
                <a:cs typeface="Calibri" panose="020F0502020204030204" pitchFamily="34" charset="0"/>
              </a:rPr>
              <a:t>חח"י</a:t>
            </a:r>
            <a:endParaRPr lang="he-IL" sz="2400" b="1" dirty="0">
              <a:solidFill>
                <a:prstClr val="white"/>
              </a:solidFill>
              <a:latin typeface="Calibri" panose="020F0502020204030204" pitchFamily="34" charset="0"/>
              <a:cs typeface="Calibri" panose="020F0502020204030204" pitchFamily="34" charset="0"/>
            </a:endParaRPr>
          </a:p>
        </p:txBody>
      </p:sp>
      <p:sp>
        <p:nvSpPr>
          <p:cNvPr id="6" name="תיבת טקסט 5">
            <a:extLst>
              <a:ext uri="{FF2B5EF4-FFF2-40B4-BE49-F238E27FC236}">
                <a16:creationId xmlns:a16="http://schemas.microsoft.com/office/drawing/2014/main" xmlns="" id="{7A90A50F-F46E-4A83-84D7-6A23EA3ADD69}"/>
              </a:ext>
            </a:extLst>
          </p:cNvPr>
          <p:cNvSpPr txBox="1"/>
          <p:nvPr/>
        </p:nvSpPr>
        <p:spPr>
          <a:xfrm>
            <a:off x="1270000" y="723569"/>
            <a:ext cx="7545788" cy="2105192"/>
          </a:xfrm>
          <a:prstGeom prst="rect">
            <a:avLst/>
          </a:prstGeom>
          <a:noFill/>
        </p:spPr>
        <p:txBody>
          <a:bodyPr wrap="square">
            <a:spAutoFit/>
          </a:bodyPr>
          <a:lstStyle/>
          <a:p>
            <a:pPr marL="285750" lvl="0" indent="-285750" algn="just" rtl="1">
              <a:lnSpc>
                <a:spcPct val="115000"/>
              </a:lnSpc>
              <a:spcBef>
                <a:spcPts val="1200"/>
              </a:spcBef>
              <a:spcAft>
                <a:spcPts val="1200"/>
              </a:spcAft>
              <a:buFont typeface="Arial" panose="020B0604020202020204" pitchFamily="34" charset="0"/>
              <a:buChar char="•"/>
              <a:tabLst>
                <a:tab pos="323215" algn="l"/>
              </a:tabLst>
            </a:pPr>
            <a:r>
              <a:rPr lang="he-IL" sz="1800" b="1" u="sng" dirty="0">
                <a:effectLst/>
                <a:latin typeface="Times New Roman" panose="02020603050405020304" pitchFamily="18" charset="0"/>
                <a:ea typeface="Calibri" panose="020F0502020204030204" pitchFamily="34" charset="0"/>
                <a:cs typeface="David" panose="020E0502060401010101" pitchFamily="34" charset="-79"/>
              </a:rPr>
              <a:t>סטאטוס אישורים / התניות לביצוע העבודות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Bef>
                <a:spcPts val="600"/>
              </a:spcBef>
              <a:spcAft>
                <a:spcPts val="600"/>
              </a:spcAft>
              <a:buSzPts val="1200"/>
              <a:buFont typeface="David" panose="020E0502060401010101" pitchFamily="34" charset="-79"/>
              <a:buAutoNum type="arabicPeriod"/>
            </a:pPr>
            <a:r>
              <a:rPr lang="he-IL" sz="1800" dirty="0">
                <a:effectLst/>
                <a:latin typeface="Times New Roman" panose="02020603050405020304" pitchFamily="18" charset="0"/>
                <a:ea typeface="Calibri" panose="020F0502020204030204" pitchFamily="34" charset="0"/>
                <a:cs typeface="David" panose="020E0502060401010101" pitchFamily="34" charset="-79"/>
              </a:rPr>
              <a:t>ביצוע העבודות אושר ע"י </a:t>
            </a:r>
            <a:r>
              <a:rPr lang="he-IL" sz="1800" dirty="0" err="1">
                <a:effectLst/>
                <a:latin typeface="Times New Roman" panose="02020603050405020304" pitchFamily="18" charset="0"/>
                <a:ea typeface="Calibri" panose="020F0502020204030204" pitchFamily="34" charset="0"/>
                <a:cs typeface="David" panose="020E0502060401010101" pitchFamily="34" charset="-79"/>
              </a:rPr>
              <a:t>הות"ל</a:t>
            </a:r>
            <a:r>
              <a:rPr lang="he-IL" sz="1800" dirty="0">
                <a:effectLst/>
                <a:latin typeface="Times New Roman" panose="02020603050405020304" pitchFamily="18" charset="0"/>
                <a:ea typeface="Calibri" panose="020F0502020204030204" pitchFamily="34" charset="0"/>
                <a:cs typeface="David" panose="020E0502060401010101" pitchFamily="34" charset="-79"/>
              </a:rPr>
              <a:t> ועיריית חולון.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Bef>
                <a:spcPts val="600"/>
              </a:spcBef>
              <a:spcAft>
                <a:spcPts val="600"/>
              </a:spcAft>
              <a:buSzPts val="1200"/>
              <a:buFont typeface="David" panose="020E0502060401010101" pitchFamily="34" charset="-79"/>
              <a:buAutoNum type="arabicPeriod"/>
            </a:pPr>
            <a:r>
              <a:rPr lang="he-IL" sz="1800" dirty="0" err="1">
                <a:effectLst/>
                <a:latin typeface="Times New Roman" panose="02020603050405020304" pitchFamily="18" charset="0"/>
                <a:ea typeface="Calibri" panose="020F0502020204030204" pitchFamily="34" charset="0"/>
                <a:cs typeface="David" panose="020E0502060401010101" pitchFamily="34" charset="-79"/>
              </a:rPr>
              <a:t>נת"ע</a:t>
            </a:r>
            <a:r>
              <a:rPr lang="he-IL" sz="1800" dirty="0">
                <a:effectLst/>
                <a:latin typeface="Times New Roman" panose="02020603050405020304" pitchFamily="18" charset="0"/>
                <a:ea typeface="Calibri" panose="020F0502020204030204" pitchFamily="34" charset="0"/>
                <a:cs typeface="David" panose="020E0502060401010101" pitchFamily="34" charset="-79"/>
              </a:rPr>
              <a:t> הוציאה הודעה על תחילת העבודות לפי סעיף 261 ד' לחוק התכנון והבניה, תשכ"ה-1965.</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he-IL" sz="1800" dirty="0">
                <a:effectLst/>
                <a:latin typeface="Times New Roman" panose="02020603050405020304" pitchFamily="18" charset="0"/>
                <a:ea typeface="Calibri" panose="020F0502020204030204" pitchFamily="34" charset="0"/>
                <a:cs typeface="David" panose="020E0502060401010101" pitchFamily="34" charset="-79"/>
              </a:rPr>
              <a:t>התיאום ההנדסי עם כל בעלי התשתית ועיריית חולון, </a:t>
            </a:r>
            <a:r>
              <a:rPr lang="he-IL" sz="1800" b="1" dirty="0">
                <a:effectLst/>
                <a:latin typeface="Times New Roman" panose="02020603050405020304" pitchFamily="18" charset="0"/>
                <a:ea typeface="Calibri" panose="020F0502020204030204" pitchFamily="34" charset="0"/>
                <a:cs typeface="David" panose="020E0502060401010101" pitchFamily="34" charset="-79"/>
              </a:rPr>
              <a:t>למעט חברת חשמל</a:t>
            </a:r>
            <a:r>
              <a:rPr lang="he-IL" sz="1800" dirty="0">
                <a:effectLst/>
                <a:latin typeface="Times New Roman" panose="02020603050405020304" pitchFamily="18" charset="0"/>
                <a:ea typeface="Calibri" panose="020F0502020204030204" pitchFamily="34" charset="0"/>
                <a:cs typeface="David" panose="020E0502060401010101" pitchFamily="34" charset="-79"/>
              </a:rPr>
              <a:t>, הושלם ואושר.</a:t>
            </a:r>
            <a:endParaRPr lang="he-IL" sz="1800" dirty="0"/>
          </a:p>
        </p:txBody>
      </p:sp>
      <p:sp>
        <p:nvSpPr>
          <p:cNvPr id="8" name="מלבן 7">
            <a:extLst>
              <a:ext uri="{FF2B5EF4-FFF2-40B4-BE49-F238E27FC236}">
                <a16:creationId xmlns:a16="http://schemas.microsoft.com/office/drawing/2014/main" xmlns="" id="{A1CFC211-A324-4738-9423-496232C54D3F}"/>
              </a:ext>
            </a:extLst>
          </p:cNvPr>
          <p:cNvSpPr/>
          <p:nvPr/>
        </p:nvSpPr>
        <p:spPr>
          <a:xfrm>
            <a:off x="7744570" y="63610"/>
            <a:ext cx="1272209" cy="65995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לבן 2">
            <a:extLst>
              <a:ext uri="{FF2B5EF4-FFF2-40B4-BE49-F238E27FC236}">
                <a16:creationId xmlns:a16="http://schemas.microsoft.com/office/drawing/2014/main" xmlns="" id="{D0E960C4-650D-4866-B12A-7B97A87AC06B}"/>
              </a:ext>
            </a:extLst>
          </p:cNvPr>
          <p:cNvSpPr/>
          <p:nvPr/>
        </p:nvSpPr>
        <p:spPr>
          <a:xfrm>
            <a:off x="509286" y="3219335"/>
            <a:ext cx="8414495" cy="1354730"/>
          </a:xfrm>
          <a:prstGeom prst="rect">
            <a:avLst/>
          </a:prstGeom>
        </p:spPr>
        <p:txBody>
          <a:bodyPr wrap="square">
            <a:spAutoFit/>
          </a:bodyPr>
          <a:lstStyle/>
          <a:p>
            <a:pPr marL="285750" lvl="0" indent="-285750" algn="just" rtl="1">
              <a:lnSpc>
                <a:spcPct val="115000"/>
              </a:lnSpc>
              <a:spcBef>
                <a:spcPts val="1200"/>
              </a:spcBef>
              <a:spcAft>
                <a:spcPts val="800"/>
              </a:spcAft>
              <a:buSzPts val="1200"/>
              <a:buFont typeface="Arial" panose="020B0604020202020204" pitchFamily="34" charset="0"/>
              <a:buChar char="•"/>
            </a:pPr>
            <a:r>
              <a:rPr lang="he-IL" sz="1800" b="1" u="sng" dirty="0">
                <a:effectLst/>
                <a:latin typeface="Times New Roman" panose="02020603050405020304" pitchFamily="18" charset="0"/>
                <a:ea typeface="Calibri" panose="020F0502020204030204" pitchFamily="34" charset="0"/>
                <a:cs typeface="David" panose="020E0502060401010101" pitchFamily="34" charset="-79"/>
              </a:rPr>
              <a:t>תיאום עם חברת חשמל</a:t>
            </a:r>
            <a:r>
              <a:rPr lang="he-IL" sz="1800" dirty="0">
                <a:effectLst/>
                <a:latin typeface="Times New Roman" panose="02020603050405020304" pitchFamily="18" charset="0"/>
                <a:ea typeface="Calibri" panose="020F0502020204030204" pitchFamily="34" charset="0"/>
                <a:cs typeface="David" panose="020E0502060401010101" pitchFamily="34" charset="-79"/>
              </a:rPr>
              <a:t> - נכון למועד פרסום המכרז התיאום ההנדסי מול חברת החשמל טרם הושלם. ככל והתיאום האמור לא יושלם במועד אשר יאפשר את המשך העבודות ומעבר בין שלבי הביצוע, תורה נת"ע לקבלן לעצור את העבודות עד להודעה חדשה, ויחולו הוראות סעיף 41</a:t>
            </a:r>
            <a:r>
              <a:rPr lang="he-IL" sz="1800" dirty="0">
                <a:effectLst/>
                <a:latin typeface="Times New Roman" panose="02020603050405020304" pitchFamily="18" charset="0"/>
                <a:ea typeface="Times New Roman" panose="02020603050405020304" pitchFamily="18" charset="0"/>
                <a:cs typeface="David" panose="020E0502060401010101" pitchFamily="34" charset="-79"/>
              </a:rPr>
              <a:t> </a:t>
            </a:r>
            <a:r>
              <a:rPr lang="he-IL" sz="1800" dirty="0">
                <a:effectLst/>
                <a:latin typeface="Times New Roman" panose="02020603050405020304" pitchFamily="18" charset="0"/>
                <a:ea typeface="Calibri" panose="020F0502020204030204" pitchFamily="34" charset="0"/>
                <a:cs typeface="David" panose="020E0502060401010101" pitchFamily="34" charset="-79"/>
              </a:rPr>
              <a:t> להסכם – תנאים כלליים (הפסקת עבודה זמנית). </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8303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a:extLst>
              <a:ext uri="{FF2B5EF4-FFF2-40B4-BE49-F238E27FC236}">
                <a16:creationId xmlns:a16="http://schemas.microsoft.com/office/drawing/2014/main" xmlns="" id="{1AF97AE3-B1F3-4C90-BA21-FF99E1EA7B53}"/>
              </a:ext>
            </a:extLst>
          </p:cNvPr>
          <p:cNvSpPr/>
          <p:nvPr/>
        </p:nvSpPr>
        <p:spPr>
          <a:xfrm>
            <a:off x="474563" y="791938"/>
            <a:ext cx="8375270" cy="3077894"/>
          </a:xfrm>
          <a:prstGeom prst="rect">
            <a:avLst/>
          </a:prstGeom>
        </p:spPr>
        <p:txBody>
          <a:bodyPr wrap="square">
            <a:spAutoFit/>
          </a:bodyPr>
          <a:lstStyle/>
          <a:p>
            <a:pPr marL="285750" lvl="0" indent="-285750" algn="just" rtl="1">
              <a:lnSpc>
                <a:spcPct val="115000"/>
              </a:lnSpc>
              <a:spcBef>
                <a:spcPts val="1200"/>
              </a:spcBef>
              <a:spcAft>
                <a:spcPts val="800"/>
              </a:spcAft>
              <a:buSzPts val="1200"/>
              <a:buFont typeface="Arial" panose="020B0604020202020204" pitchFamily="34" charset="0"/>
              <a:buChar char="•"/>
            </a:pPr>
            <a:r>
              <a:rPr lang="he-IL" sz="1800" b="1" dirty="0">
                <a:effectLst/>
                <a:latin typeface="Times New Roman" panose="02020603050405020304" pitchFamily="18" charset="0"/>
                <a:ea typeface="Calibri" panose="020F0502020204030204" pitchFamily="34" charset="0"/>
                <a:cs typeface="David" panose="020E0502060401010101" pitchFamily="34" charset="-79"/>
              </a:rPr>
              <a:t>עבודה על קירות בגבולות מגרשים פרטיים ובתחומם</a:t>
            </a:r>
          </a:p>
          <a:p>
            <a:pPr marL="342900" lvl="0" indent="-342900" algn="just" rtl="1">
              <a:lnSpc>
                <a:spcPct val="115000"/>
              </a:lnSpc>
              <a:spcBef>
                <a:spcPts val="1200"/>
              </a:spcBef>
              <a:spcAft>
                <a:spcPts val="800"/>
              </a:spcAft>
              <a:buSzPts val="1200"/>
              <a:buFont typeface="+mj-lt"/>
              <a:buAutoNum type="arabicPeriod"/>
            </a:pPr>
            <a:r>
              <a:rPr lang="he-IL" sz="1800" dirty="0">
                <a:effectLst/>
                <a:latin typeface="Times New Roman" panose="02020603050405020304" pitchFamily="18" charset="0"/>
                <a:ea typeface="Calibri" panose="020F0502020204030204" pitchFamily="34" charset="0"/>
                <a:cs typeface="David" panose="020E0502060401010101" pitchFamily="34" charset="-79"/>
              </a:rPr>
              <a:t>בשל סמיכות העבודות למגרשים פרטיים, ועל מנת להבטיח את שלמותם, הקבלן נדרש לבצע סקר קרקע ותיעוד. </a:t>
            </a:r>
          </a:p>
          <a:p>
            <a:pPr marL="342900" lvl="0" indent="-342900" algn="just" rtl="1">
              <a:lnSpc>
                <a:spcPct val="115000"/>
              </a:lnSpc>
              <a:spcBef>
                <a:spcPts val="1200"/>
              </a:spcBef>
              <a:spcAft>
                <a:spcPts val="800"/>
              </a:spcAft>
              <a:buSzPts val="1200"/>
              <a:buFont typeface="+mj-lt"/>
              <a:buAutoNum type="arabicPeriod"/>
            </a:pPr>
            <a:r>
              <a:rPr lang="he-IL" sz="1800" dirty="0">
                <a:effectLst/>
                <a:latin typeface="Times New Roman" panose="02020603050405020304" pitchFamily="18" charset="0"/>
                <a:ea typeface="Calibri" panose="020F0502020204030204" pitchFamily="34" charset="0"/>
                <a:cs typeface="David" panose="020E0502060401010101" pitchFamily="34" charset="-79"/>
              </a:rPr>
              <a:t>נת"ע הגיעה להסכמות יחד עם בעלי המגרשים הפרטיים ביחס לתכולת העבודה הנדרשת מהקבלן בתוך מגרשים אלו. </a:t>
            </a:r>
          </a:p>
          <a:p>
            <a:pPr marL="342900" lvl="0" indent="-342900" algn="just" rtl="1">
              <a:lnSpc>
                <a:spcPct val="115000"/>
              </a:lnSpc>
              <a:spcBef>
                <a:spcPts val="1200"/>
              </a:spcBef>
              <a:spcAft>
                <a:spcPts val="800"/>
              </a:spcAft>
              <a:buSzPts val="1200"/>
              <a:buFont typeface="+mj-lt"/>
              <a:buAutoNum type="arabicPeriod"/>
            </a:pPr>
            <a:r>
              <a:rPr lang="he-IL" sz="1800" dirty="0">
                <a:latin typeface="Times New Roman" panose="02020603050405020304" pitchFamily="18" charset="0"/>
                <a:ea typeface="Calibri" panose="020F0502020204030204" pitchFamily="34" charset="0"/>
                <a:cs typeface="David" panose="020E0502060401010101" pitchFamily="34" charset="-79"/>
              </a:rPr>
              <a:t>כתוצאה מהעבודות בקרבת ובתחום מגרשים פרטיים הקבלן נדרש לבצע גישוש ואיתור למערכות תת קרקעיות, לרבות בחיבורים עם המערכות הקיימות בסביבת הבתים והחצרות הפרטיים. </a:t>
            </a:r>
            <a:endParaRPr lang="he-IL" sz="1800" dirty="0">
              <a:latin typeface="Calibri" panose="020F0502020204030204" pitchFamily="34" charset="0"/>
              <a:ea typeface="Calibri" panose="020F0502020204030204" pitchFamily="34" charset="0"/>
              <a:cs typeface="Arial" panose="020B0604020202020204" pitchFamily="34" charset="0"/>
            </a:endParaRPr>
          </a:p>
        </p:txBody>
      </p:sp>
      <p:sp>
        <p:nvSpPr>
          <p:cNvPr id="3" name="מלבן 2">
            <a:extLst>
              <a:ext uri="{FF2B5EF4-FFF2-40B4-BE49-F238E27FC236}">
                <a16:creationId xmlns:a16="http://schemas.microsoft.com/office/drawing/2014/main" xmlns="" id="{95E115E5-2006-44B6-9DA6-561003564BAB}"/>
              </a:ext>
            </a:extLst>
          </p:cNvPr>
          <p:cNvSpPr/>
          <p:nvPr/>
        </p:nvSpPr>
        <p:spPr>
          <a:xfrm>
            <a:off x="1894140" y="162756"/>
            <a:ext cx="5646097" cy="461665"/>
          </a:xfrm>
          <a:prstGeom prst="rect">
            <a:avLst/>
          </a:prstGeom>
        </p:spPr>
        <p:txBody>
          <a:bodyPr wrap="none">
            <a:spAutoFit/>
          </a:bodyPr>
          <a:lstStyle/>
          <a:p>
            <a:pPr algn="ctr"/>
            <a:r>
              <a:rPr lang="he-IL" sz="2400" b="1" dirty="0">
                <a:solidFill>
                  <a:prstClr val="white"/>
                </a:solidFill>
                <a:latin typeface="Calibri" panose="020F0502020204030204" pitchFamily="34" charset="0"/>
                <a:cs typeface="Calibri" panose="020F0502020204030204" pitchFamily="34" charset="0"/>
              </a:rPr>
              <a:t>נושאים ייחודיים – עבודות בגבול מגרשים פרטיים</a:t>
            </a:r>
          </a:p>
        </p:txBody>
      </p:sp>
      <p:sp>
        <p:nvSpPr>
          <p:cNvPr id="5" name="מלבן 4">
            <a:extLst>
              <a:ext uri="{FF2B5EF4-FFF2-40B4-BE49-F238E27FC236}">
                <a16:creationId xmlns:a16="http://schemas.microsoft.com/office/drawing/2014/main" xmlns="" id="{8610BDFA-74C6-4B63-BCBE-3699DA1D6BDD}"/>
              </a:ext>
            </a:extLst>
          </p:cNvPr>
          <p:cNvSpPr/>
          <p:nvPr/>
        </p:nvSpPr>
        <p:spPr>
          <a:xfrm>
            <a:off x="7744570" y="63610"/>
            <a:ext cx="1272209" cy="65995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711564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a:extLst>
              <a:ext uri="{FF2B5EF4-FFF2-40B4-BE49-F238E27FC236}">
                <a16:creationId xmlns:a16="http://schemas.microsoft.com/office/drawing/2014/main" xmlns="" id="{1AF97AE3-B1F3-4C90-BA21-FF99E1EA7B53}"/>
              </a:ext>
            </a:extLst>
          </p:cNvPr>
          <p:cNvSpPr/>
          <p:nvPr/>
        </p:nvSpPr>
        <p:spPr>
          <a:xfrm>
            <a:off x="474563" y="791938"/>
            <a:ext cx="8375270" cy="3520579"/>
          </a:xfrm>
          <a:prstGeom prst="rect">
            <a:avLst/>
          </a:prstGeom>
        </p:spPr>
        <p:txBody>
          <a:bodyPr wrap="square">
            <a:spAutoFit/>
          </a:bodyPr>
          <a:lstStyle/>
          <a:p>
            <a:pPr marL="285750" lvl="0" indent="-285750" algn="just" rtl="1">
              <a:lnSpc>
                <a:spcPct val="115000"/>
              </a:lnSpc>
              <a:spcBef>
                <a:spcPts val="1200"/>
              </a:spcBef>
              <a:spcAft>
                <a:spcPts val="800"/>
              </a:spcAft>
              <a:buSzPts val="1200"/>
              <a:buFont typeface="Arial" panose="020B0604020202020204" pitchFamily="34" charset="0"/>
              <a:buChar char="•"/>
            </a:pPr>
            <a:r>
              <a:rPr lang="he-IL" sz="1800" dirty="0">
                <a:latin typeface="Times New Roman" panose="02020603050405020304" pitchFamily="18" charset="0"/>
                <a:ea typeface="Calibri" panose="020F0502020204030204" pitchFamily="34" charset="0"/>
                <a:cs typeface="David" panose="020E0502060401010101" pitchFamily="34" charset="-79"/>
              </a:rPr>
              <a:t>במהלך העבודה יידרש הקבלן לאפשר לקבלני משנה ממונים ו/או לקבלני חברות התשתית, לרבות קבלני תקשורת, חברת חשמל וקבלן רמזורים גישה לביצוע עבודות באתר הפרויקט. הקבלן יהווה עבור קבלני המשנה ו/או התשתית קבלן ראשי לעניין בטיחות וגהות. הקבלן יבטיח גישה של קבלנים אלה לאתר </a:t>
            </a:r>
            <a:r>
              <a:rPr lang="he-IL" sz="1800" dirty="0" err="1">
                <a:latin typeface="Times New Roman" panose="02020603050405020304" pitchFamily="18" charset="0"/>
                <a:ea typeface="Calibri" panose="020F0502020204030204" pitchFamily="34" charset="0"/>
                <a:cs typeface="David" panose="020E0502060401010101" pitchFamily="34" charset="-79"/>
              </a:rPr>
              <a:t>הפרוייקט</a:t>
            </a:r>
            <a:r>
              <a:rPr lang="he-IL" sz="1800" dirty="0">
                <a:latin typeface="Times New Roman" panose="02020603050405020304" pitchFamily="18" charset="0"/>
                <a:ea typeface="Calibri" panose="020F0502020204030204" pitchFamily="34" charset="0"/>
                <a:cs typeface="David" panose="020E0502060401010101" pitchFamily="34" charset="-79"/>
              </a:rPr>
              <a:t> וישלבם </a:t>
            </a:r>
            <a:r>
              <a:rPr lang="he-IL" sz="1800" dirty="0" err="1">
                <a:latin typeface="Times New Roman" panose="02020603050405020304" pitchFamily="18" charset="0"/>
                <a:ea typeface="Calibri" panose="020F0502020204030204" pitchFamily="34" charset="0"/>
                <a:cs typeface="David" panose="020E0502060401010101" pitchFamily="34" charset="-79"/>
              </a:rPr>
              <a:t>בלו"ז</a:t>
            </a:r>
            <a:r>
              <a:rPr lang="he-IL" sz="1800" dirty="0">
                <a:latin typeface="Times New Roman" panose="02020603050405020304" pitchFamily="18" charset="0"/>
                <a:ea typeface="Calibri" panose="020F0502020204030204" pitchFamily="34" charset="0"/>
                <a:cs typeface="David" panose="020E0502060401010101" pitchFamily="34" charset="-79"/>
              </a:rPr>
              <a:t>. התמורה עבור</a:t>
            </a:r>
            <a:r>
              <a:rPr lang="he-IL" sz="1800" dirty="0">
                <a:effectLst/>
                <a:ea typeface="Calibri" panose="020F0502020204030204" pitchFamily="34" charset="0"/>
                <a:cs typeface="David" panose="020E0502060401010101" pitchFamily="34" charset="-79"/>
              </a:rPr>
              <a:t> היות הקבלן קבלן ראשי עבור קבלני חברות התשתית וכל קבלן משנה ממונה עליו תורה נת"ע,</a:t>
            </a:r>
            <a:r>
              <a:rPr lang="he-IL" sz="1800" dirty="0">
                <a:latin typeface="Times New Roman" panose="02020603050405020304" pitchFamily="18" charset="0"/>
                <a:ea typeface="Calibri" panose="020F0502020204030204" pitchFamily="34" charset="0"/>
                <a:cs typeface="David" panose="020E0502060401010101" pitchFamily="34" charset="-79"/>
              </a:rPr>
              <a:t> תשולם לקבלן מתוך הקצב ייעודי לכך. </a:t>
            </a:r>
            <a:r>
              <a:rPr lang="he-IL" sz="1800" dirty="0" err="1">
                <a:latin typeface="Times New Roman" panose="02020603050405020304" pitchFamily="18" charset="0"/>
                <a:ea typeface="Calibri" panose="020F0502020204030204" pitchFamily="34" charset="0"/>
                <a:cs typeface="David" panose="020E0502060401010101" pitchFamily="34" charset="-79"/>
              </a:rPr>
              <a:t>ההקצב</a:t>
            </a:r>
            <a:r>
              <a:rPr lang="he-IL" sz="1800" dirty="0">
                <a:latin typeface="Times New Roman" panose="02020603050405020304" pitchFamily="18" charset="0"/>
                <a:ea typeface="Calibri" panose="020F0502020204030204" pitchFamily="34" charset="0"/>
                <a:cs typeface="David" panose="020E0502060401010101" pitchFamily="34" charset="-79"/>
              </a:rPr>
              <a:t> הנ"ל יחליף את התמורה לה זכאי הקבלן מכוח סעיף 35.8.3 להסכם (תנאים כללים) (3% מהתמורה ששולמה לקבלן המשנה). </a:t>
            </a:r>
          </a:p>
          <a:p>
            <a:pPr marL="285750" lvl="0" indent="-285750" algn="just" rtl="1">
              <a:lnSpc>
                <a:spcPct val="115000"/>
              </a:lnSpc>
              <a:spcBef>
                <a:spcPts val="1200"/>
              </a:spcBef>
              <a:spcAft>
                <a:spcPts val="800"/>
              </a:spcAft>
              <a:buSzPts val="1200"/>
              <a:buFont typeface="Arial" panose="020B0604020202020204" pitchFamily="34" charset="0"/>
              <a:buChar char="•"/>
            </a:pPr>
            <a:r>
              <a:rPr lang="he-IL" sz="1800" dirty="0">
                <a:effectLst/>
                <a:ea typeface="Calibri" panose="020F0502020204030204" pitchFamily="34" charset="0"/>
                <a:cs typeface="David" panose="020E0502060401010101" pitchFamily="34" charset="-79"/>
              </a:rPr>
              <a:t>התשלום עבור קבלני הכבילה של חברות התקשורת והתשלום עבור קבלן מטעם חברת החשמל לצורך התקנת הציוד של </a:t>
            </a:r>
            <a:r>
              <a:rPr lang="he-IL" sz="1800" dirty="0" err="1">
                <a:effectLst/>
                <a:ea typeface="Calibri" panose="020F0502020204030204" pitchFamily="34" charset="0"/>
                <a:cs typeface="David" panose="020E0502060401010101" pitchFamily="34" charset="-79"/>
              </a:rPr>
              <a:t>חח"י</a:t>
            </a:r>
            <a:r>
              <a:rPr lang="he-IL" sz="1800" dirty="0">
                <a:effectLst/>
                <a:ea typeface="Calibri" panose="020F0502020204030204" pitchFamily="34" charset="0"/>
                <a:cs typeface="David" panose="020E0502060401010101" pitchFamily="34" charset="-79"/>
              </a:rPr>
              <a:t> בחדרי הטרפו וחשמול המערכת ישולם ישירות ע"י המזמין והקבלן לא נדרש לתמחר זאת בהצעתו.</a:t>
            </a:r>
            <a:endParaRPr lang="he-IL" sz="1800" dirty="0">
              <a:latin typeface="Calibri" panose="020F0502020204030204" pitchFamily="34" charset="0"/>
              <a:ea typeface="Calibri" panose="020F0502020204030204" pitchFamily="34" charset="0"/>
              <a:cs typeface="Arial" panose="020B0604020202020204" pitchFamily="34" charset="0"/>
            </a:endParaRPr>
          </a:p>
        </p:txBody>
      </p:sp>
      <p:sp>
        <p:nvSpPr>
          <p:cNvPr id="3" name="מלבן 2">
            <a:extLst>
              <a:ext uri="{FF2B5EF4-FFF2-40B4-BE49-F238E27FC236}">
                <a16:creationId xmlns:a16="http://schemas.microsoft.com/office/drawing/2014/main" xmlns="" id="{95E115E5-2006-44B6-9DA6-561003564BAB}"/>
              </a:ext>
            </a:extLst>
          </p:cNvPr>
          <p:cNvSpPr/>
          <p:nvPr/>
        </p:nvSpPr>
        <p:spPr>
          <a:xfrm>
            <a:off x="1807577" y="162756"/>
            <a:ext cx="5819222" cy="461665"/>
          </a:xfrm>
          <a:prstGeom prst="rect">
            <a:avLst/>
          </a:prstGeom>
        </p:spPr>
        <p:txBody>
          <a:bodyPr wrap="square">
            <a:spAutoFit/>
          </a:bodyPr>
          <a:lstStyle/>
          <a:p>
            <a:pPr algn="r"/>
            <a:r>
              <a:rPr lang="he-IL" sz="2400" b="1" dirty="0">
                <a:solidFill>
                  <a:prstClr val="white"/>
                </a:solidFill>
                <a:latin typeface="Calibri" panose="020F0502020204030204" pitchFamily="34" charset="0"/>
                <a:cs typeface="Calibri" panose="020F0502020204030204" pitchFamily="34" charset="0"/>
              </a:rPr>
              <a:t>נושאים ייחודיים – קבלני משנה ותשתית</a:t>
            </a:r>
          </a:p>
        </p:txBody>
      </p:sp>
      <p:sp>
        <p:nvSpPr>
          <p:cNvPr id="5" name="מלבן 4">
            <a:extLst>
              <a:ext uri="{FF2B5EF4-FFF2-40B4-BE49-F238E27FC236}">
                <a16:creationId xmlns:a16="http://schemas.microsoft.com/office/drawing/2014/main" xmlns="" id="{8610BDFA-74C6-4B63-BCBE-3699DA1D6BDD}"/>
              </a:ext>
            </a:extLst>
          </p:cNvPr>
          <p:cNvSpPr/>
          <p:nvPr/>
        </p:nvSpPr>
        <p:spPr>
          <a:xfrm>
            <a:off x="7744570" y="63610"/>
            <a:ext cx="1272209" cy="65995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434651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B42E9C64-0C34-4300-AE91-847BF98455F8}"/>
              </a:ext>
            </a:extLst>
          </p:cNvPr>
          <p:cNvSpPr>
            <a:spLocks noGrp="1"/>
          </p:cNvSpPr>
          <p:nvPr>
            <p:ph type="sldNum" sz="quarter" idx="12"/>
          </p:nvPr>
        </p:nvSpPr>
        <p:spPr/>
        <p:txBody>
          <a:bodyPr/>
          <a:lstStyle/>
          <a:p>
            <a:pPr>
              <a:defRPr/>
            </a:pPr>
            <a:fld id="{E0623974-DA22-41E3-94D8-AE20484E68A4}" type="slidenum">
              <a:rPr lang="en-US" smtClean="0"/>
              <a:pPr>
                <a:defRPr/>
              </a:pPr>
              <a:t>3</a:t>
            </a:fld>
            <a:endParaRPr lang="en-US"/>
          </a:p>
        </p:txBody>
      </p:sp>
      <p:sp>
        <p:nvSpPr>
          <p:cNvPr id="5" name="כותרת משנה 2">
            <a:extLst>
              <a:ext uri="{FF2B5EF4-FFF2-40B4-BE49-F238E27FC236}">
                <a16:creationId xmlns:a16="http://schemas.microsoft.com/office/drawing/2014/main" xmlns="" id="{9570856F-383D-44AA-B4C1-B088349F7D99}"/>
              </a:ext>
            </a:extLst>
          </p:cNvPr>
          <p:cNvSpPr txBox="1">
            <a:spLocks/>
          </p:cNvSpPr>
          <p:nvPr/>
        </p:nvSpPr>
        <p:spPr>
          <a:xfrm>
            <a:off x="3974995" y="824688"/>
            <a:ext cx="5141505" cy="4283861"/>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928687" lvl="5" indent="-457200" algn="r" rtl="1">
              <a:lnSpc>
                <a:spcPct val="150000"/>
              </a:lnSpc>
              <a:buFont typeface="+mj-lt"/>
              <a:buAutoNum type="arabicPeriod"/>
            </a:pPr>
            <a:r>
              <a:rPr lang="he-IL" sz="2400" dirty="0">
                <a:latin typeface="David" panose="020E0502060401010101" pitchFamily="34" charset="-79"/>
                <a:cs typeface="David" panose="020E0502060401010101" pitchFamily="34" charset="-79"/>
              </a:rPr>
              <a:t>רקע כללי</a:t>
            </a:r>
          </a:p>
          <a:p>
            <a:pPr marL="928687" lvl="5" indent="-457200" algn="r" rtl="1">
              <a:lnSpc>
                <a:spcPct val="150000"/>
              </a:lnSpc>
              <a:buFont typeface="+mj-lt"/>
              <a:buAutoNum type="arabicPeriod"/>
            </a:pPr>
            <a:r>
              <a:rPr lang="he-IL" sz="2400" dirty="0">
                <a:latin typeface="David" panose="020E0502060401010101" pitchFamily="34" charset="-79"/>
                <a:cs typeface="David" panose="020E0502060401010101" pitchFamily="34" charset="-79"/>
              </a:rPr>
              <a:t>תיאור העבודות והיבטים הנדסיים</a:t>
            </a:r>
          </a:p>
          <a:p>
            <a:pPr marL="928687" lvl="5" indent="-457200" algn="r" rtl="1">
              <a:lnSpc>
                <a:spcPct val="150000"/>
              </a:lnSpc>
              <a:buAutoNum type="arabicPeriod" startAt="3"/>
            </a:pPr>
            <a:r>
              <a:rPr lang="he-IL" sz="2400" dirty="0">
                <a:latin typeface="David" panose="020E0502060401010101" pitchFamily="34" charset="-79"/>
                <a:cs typeface="David" panose="020E0502060401010101" pitchFamily="34" charset="-79"/>
              </a:rPr>
              <a:t>תיאור המכרז</a:t>
            </a:r>
          </a:p>
          <a:p>
            <a:pPr marL="928687" lvl="5" indent="-457200" algn="r" rtl="1">
              <a:lnSpc>
                <a:spcPct val="150000"/>
              </a:lnSpc>
              <a:buAutoNum type="arabicPeriod" startAt="3"/>
            </a:pPr>
            <a:r>
              <a:rPr lang="he-IL" sz="2400" dirty="0">
                <a:latin typeface="David" panose="020E0502060401010101" pitchFamily="34" charset="-79"/>
                <a:cs typeface="David" panose="020E0502060401010101" pitchFamily="34" charset="-79"/>
              </a:rPr>
              <a:t>הצעת המחיר</a:t>
            </a:r>
          </a:p>
          <a:p>
            <a:pPr marL="471487" lvl="5" indent="0" algn="r" rtl="1">
              <a:lnSpc>
                <a:spcPct val="150000"/>
              </a:lnSpc>
              <a:buNone/>
            </a:pPr>
            <a:r>
              <a:rPr lang="he-IL" sz="2400" dirty="0">
                <a:latin typeface="David" panose="020E0502060401010101" pitchFamily="34" charset="-79"/>
                <a:cs typeface="David" panose="020E0502060401010101" pitchFamily="34" charset="-79"/>
              </a:rPr>
              <a:t>5.   הסדרים חוזיים</a:t>
            </a:r>
          </a:p>
          <a:p>
            <a:pPr marL="814387" lvl="5" indent="-342900" algn="r" rtl="1">
              <a:buFontTx/>
              <a:buChar char="-"/>
            </a:pPr>
            <a:endParaRPr lang="he-IL" sz="2400" dirty="0">
              <a:latin typeface="David" panose="020E0502060401010101" pitchFamily="34" charset="-79"/>
              <a:cs typeface="David" panose="020E0502060401010101" pitchFamily="34" charset="-79"/>
            </a:endParaRPr>
          </a:p>
          <a:p>
            <a:pPr marL="471487" lvl="5" indent="0" algn="r" rtl="1">
              <a:buNone/>
            </a:pPr>
            <a:endParaRPr lang="he-IL" sz="2400" dirty="0">
              <a:latin typeface="David" panose="020E0502060401010101" pitchFamily="34" charset="-79"/>
              <a:cs typeface="David" panose="020E0502060401010101" pitchFamily="34" charset="-79"/>
            </a:endParaRPr>
          </a:p>
        </p:txBody>
      </p:sp>
      <p:sp>
        <p:nvSpPr>
          <p:cNvPr id="6" name="TextBox 5">
            <a:extLst>
              <a:ext uri="{FF2B5EF4-FFF2-40B4-BE49-F238E27FC236}">
                <a16:creationId xmlns:a16="http://schemas.microsoft.com/office/drawing/2014/main" xmlns="" id="{66E6B119-5335-41D2-9CD5-95F0A2B2BF73}"/>
              </a:ext>
            </a:extLst>
          </p:cNvPr>
          <p:cNvSpPr txBox="1">
            <a:spLocks noChangeArrowheads="1"/>
          </p:cNvSpPr>
          <p:nvPr/>
        </p:nvSpPr>
        <p:spPr bwMode="auto">
          <a:xfrm>
            <a:off x="432161" y="187431"/>
            <a:ext cx="8497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r" rtl="1" eaLnBrk="1" hangingPunct="1">
              <a:lnSpc>
                <a:spcPct val="100000"/>
              </a:lnSpc>
              <a:spcBef>
                <a:spcPct val="0"/>
              </a:spcBef>
              <a:buNone/>
            </a:pPr>
            <a:r>
              <a:rPr lang="he-IL" altLang="he-IL" sz="3200" b="1">
                <a:solidFill>
                  <a:schemeClr val="bg1"/>
                </a:solidFill>
                <a:latin typeface="Calibri" panose="020F0502020204030204" pitchFamily="34" charset="0"/>
                <a:cs typeface="Calibri" panose="020F0502020204030204" pitchFamily="34" charset="0"/>
              </a:rPr>
              <a:t>תכנית הכנס </a:t>
            </a:r>
          </a:p>
        </p:txBody>
      </p:sp>
    </p:spTree>
    <p:extLst>
      <p:ext uri="{BB962C8B-B14F-4D97-AF65-F5344CB8AC3E}">
        <p14:creationId xmlns:p14="http://schemas.microsoft.com/office/powerpoint/2010/main" val="4818386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מלבן 1">
            <a:extLst>
              <a:ext uri="{FF2B5EF4-FFF2-40B4-BE49-F238E27FC236}">
                <a16:creationId xmlns:a16="http://schemas.microsoft.com/office/drawing/2014/main" xmlns="" id="{8ED2CA9F-ADA4-47C5-B82D-6CDB1EBD8FBA}"/>
              </a:ext>
            </a:extLst>
          </p:cNvPr>
          <p:cNvSpPr/>
          <p:nvPr/>
        </p:nvSpPr>
        <p:spPr>
          <a:xfrm>
            <a:off x="1530820" y="4342990"/>
            <a:ext cx="761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eaLnBrk="1" hangingPunct="1"/>
            <a:r>
              <a:rPr lang="he-IL" altLang="he-IL" sz="3200" b="1" dirty="0">
                <a:solidFill>
                  <a:schemeClr val="bg1"/>
                </a:solidFill>
              </a:rPr>
              <a:t>3. תיאור המכרז</a:t>
            </a:r>
          </a:p>
        </p:txBody>
      </p:sp>
    </p:spTree>
    <p:extLst>
      <p:ext uri="{BB962C8B-B14F-4D97-AF65-F5344CB8AC3E}">
        <p14:creationId xmlns:p14="http://schemas.microsoft.com/office/powerpoint/2010/main" val="1723467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11A3E879-6C52-47DB-9546-A15571BF25D0}"/>
              </a:ext>
            </a:extLst>
          </p:cNvPr>
          <p:cNvSpPr>
            <a:spLocks noGrp="1"/>
          </p:cNvSpPr>
          <p:nvPr>
            <p:ph type="sldNum" sz="quarter" idx="12"/>
          </p:nvPr>
        </p:nvSpPr>
        <p:spPr/>
        <p:txBody>
          <a:bodyPr/>
          <a:lstStyle/>
          <a:p>
            <a:pPr>
              <a:defRPr/>
            </a:pPr>
            <a:fld id="{E0623974-DA22-41E3-94D8-AE20484E68A4}" type="slidenum">
              <a:rPr lang="en-US" smtClean="0"/>
              <a:pPr>
                <a:defRPr/>
              </a:pPr>
              <a:t>31</a:t>
            </a:fld>
            <a:endParaRPr lang="en-US"/>
          </a:p>
        </p:txBody>
      </p:sp>
      <p:sp>
        <p:nvSpPr>
          <p:cNvPr id="5" name="מלבן: פינות מעוגלות 4">
            <a:extLst>
              <a:ext uri="{FF2B5EF4-FFF2-40B4-BE49-F238E27FC236}">
                <a16:creationId xmlns:a16="http://schemas.microsoft.com/office/drawing/2014/main" xmlns="" id="{0995B50C-6534-4166-A7FD-38C57D758C02}"/>
              </a:ext>
            </a:extLst>
          </p:cNvPr>
          <p:cNvSpPr/>
          <p:nvPr/>
        </p:nvSpPr>
        <p:spPr>
          <a:xfrm>
            <a:off x="4988312" y="1204332"/>
            <a:ext cx="2802673" cy="66907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תיבת טקסט 5">
            <a:extLst>
              <a:ext uri="{FF2B5EF4-FFF2-40B4-BE49-F238E27FC236}">
                <a16:creationId xmlns:a16="http://schemas.microsoft.com/office/drawing/2014/main" xmlns="" id="{BFA2E908-1754-4A4E-BA5D-48079418FD8B}"/>
              </a:ext>
            </a:extLst>
          </p:cNvPr>
          <p:cNvSpPr txBox="1"/>
          <p:nvPr/>
        </p:nvSpPr>
        <p:spPr>
          <a:xfrm>
            <a:off x="5099823" y="1347263"/>
            <a:ext cx="2609385" cy="369332"/>
          </a:xfrm>
          <a:prstGeom prst="rect">
            <a:avLst/>
          </a:prstGeom>
          <a:noFill/>
        </p:spPr>
        <p:txBody>
          <a:bodyPr wrap="square" rtlCol="0">
            <a:spAutoFit/>
          </a:bodyPr>
          <a:lstStyle/>
          <a:p>
            <a:pPr algn="ctr"/>
            <a:r>
              <a:rPr lang="he-IL" sz="1800">
                <a:solidFill>
                  <a:schemeClr val="bg1"/>
                </a:solidFill>
              </a:rPr>
              <a:t>מועד אחרון לבקשת הבהרות</a:t>
            </a:r>
            <a:endParaRPr lang="en-US" sz="1800">
              <a:solidFill>
                <a:schemeClr val="bg1"/>
              </a:solidFill>
            </a:endParaRPr>
          </a:p>
        </p:txBody>
      </p:sp>
      <p:sp>
        <p:nvSpPr>
          <p:cNvPr id="8" name="מלבן: פינות מעוגלות 7">
            <a:extLst>
              <a:ext uri="{FF2B5EF4-FFF2-40B4-BE49-F238E27FC236}">
                <a16:creationId xmlns:a16="http://schemas.microsoft.com/office/drawing/2014/main" xmlns="" id="{CE889E3E-2E40-4F92-BE2F-EFCDA06EEF0A}"/>
              </a:ext>
            </a:extLst>
          </p:cNvPr>
          <p:cNvSpPr/>
          <p:nvPr/>
        </p:nvSpPr>
        <p:spPr>
          <a:xfrm>
            <a:off x="4988312" y="2188427"/>
            <a:ext cx="2802673" cy="66907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תיבת טקסט 8">
            <a:extLst>
              <a:ext uri="{FF2B5EF4-FFF2-40B4-BE49-F238E27FC236}">
                <a16:creationId xmlns:a16="http://schemas.microsoft.com/office/drawing/2014/main" xmlns="" id="{2978B7F5-817C-4A7F-9813-458E923ADA7C}"/>
              </a:ext>
            </a:extLst>
          </p:cNvPr>
          <p:cNvSpPr txBox="1"/>
          <p:nvPr/>
        </p:nvSpPr>
        <p:spPr>
          <a:xfrm>
            <a:off x="5099823" y="2331358"/>
            <a:ext cx="2609385" cy="369332"/>
          </a:xfrm>
          <a:prstGeom prst="rect">
            <a:avLst/>
          </a:prstGeom>
          <a:noFill/>
        </p:spPr>
        <p:txBody>
          <a:bodyPr wrap="square" rtlCol="0">
            <a:spAutoFit/>
          </a:bodyPr>
          <a:lstStyle/>
          <a:p>
            <a:pPr algn="ctr"/>
            <a:r>
              <a:rPr lang="he-IL" sz="1800" dirty="0">
                <a:solidFill>
                  <a:schemeClr val="bg1"/>
                </a:solidFill>
              </a:rPr>
              <a:t>מועד אחרון להגשת הצעות</a:t>
            </a:r>
            <a:endParaRPr lang="en-US" sz="1800" dirty="0">
              <a:solidFill>
                <a:schemeClr val="bg1"/>
              </a:solidFill>
            </a:endParaRPr>
          </a:p>
        </p:txBody>
      </p:sp>
      <p:sp>
        <p:nvSpPr>
          <p:cNvPr id="10" name="מלבן: פינות מעוגלות 9">
            <a:extLst>
              <a:ext uri="{FF2B5EF4-FFF2-40B4-BE49-F238E27FC236}">
                <a16:creationId xmlns:a16="http://schemas.microsoft.com/office/drawing/2014/main" xmlns="" id="{199A9FBE-D900-4AB5-94F5-3AC50AB5DDF9}"/>
              </a:ext>
            </a:extLst>
          </p:cNvPr>
          <p:cNvSpPr/>
          <p:nvPr/>
        </p:nvSpPr>
        <p:spPr>
          <a:xfrm>
            <a:off x="4988312" y="3172523"/>
            <a:ext cx="2802673" cy="66907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תיבת טקסט 10">
            <a:extLst>
              <a:ext uri="{FF2B5EF4-FFF2-40B4-BE49-F238E27FC236}">
                <a16:creationId xmlns:a16="http://schemas.microsoft.com/office/drawing/2014/main" xmlns="" id="{C47FDFB7-6B1E-45B9-B809-426C11986A59}"/>
              </a:ext>
            </a:extLst>
          </p:cNvPr>
          <p:cNvSpPr txBox="1"/>
          <p:nvPr/>
        </p:nvSpPr>
        <p:spPr>
          <a:xfrm>
            <a:off x="5099823" y="3315454"/>
            <a:ext cx="2609385" cy="369332"/>
          </a:xfrm>
          <a:prstGeom prst="rect">
            <a:avLst/>
          </a:prstGeom>
          <a:noFill/>
        </p:spPr>
        <p:txBody>
          <a:bodyPr wrap="square" rtlCol="0">
            <a:spAutoFit/>
          </a:bodyPr>
          <a:lstStyle/>
          <a:p>
            <a:pPr algn="ctr"/>
            <a:r>
              <a:rPr lang="he-IL" sz="1800">
                <a:solidFill>
                  <a:schemeClr val="bg1"/>
                </a:solidFill>
              </a:rPr>
              <a:t>תוקף ההצעה</a:t>
            </a:r>
            <a:endParaRPr lang="en-US" sz="1800">
              <a:solidFill>
                <a:schemeClr val="bg1"/>
              </a:solidFill>
            </a:endParaRPr>
          </a:p>
        </p:txBody>
      </p:sp>
      <p:sp>
        <p:nvSpPr>
          <p:cNvPr id="12" name="מלבן: פינות מעוגלות 11">
            <a:extLst>
              <a:ext uri="{FF2B5EF4-FFF2-40B4-BE49-F238E27FC236}">
                <a16:creationId xmlns:a16="http://schemas.microsoft.com/office/drawing/2014/main" xmlns="" id="{14078C2B-CB51-4D60-9EEB-F3430006B41A}"/>
              </a:ext>
            </a:extLst>
          </p:cNvPr>
          <p:cNvSpPr/>
          <p:nvPr/>
        </p:nvSpPr>
        <p:spPr>
          <a:xfrm>
            <a:off x="4988312" y="4176131"/>
            <a:ext cx="2802673" cy="66907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תיבת טקסט 12">
            <a:extLst>
              <a:ext uri="{FF2B5EF4-FFF2-40B4-BE49-F238E27FC236}">
                <a16:creationId xmlns:a16="http://schemas.microsoft.com/office/drawing/2014/main" xmlns="" id="{63F962D6-7F94-41CB-8B87-F7D6FBBAA874}"/>
              </a:ext>
            </a:extLst>
          </p:cNvPr>
          <p:cNvSpPr txBox="1"/>
          <p:nvPr/>
        </p:nvSpPr>
        <p:spPr>
          <a:xfrm>
            <a:off x="5099823" y="4319062"/>
            <a:ext cx="2609385" cy="369332"/>
          </a:xfrm>
          <a:prstGeom prst="rect">
            <a:avLst/>
          </a:prstGeom>
          <a:noFill/>
        </p:spPr>
        <p:txBody>
          <a:bodyPr wrap="square" rtlCol="0">
            <a:spAutoFit/>
          </a:bodyPr>
          <a:lstStyle/>
          <a:p>
            <a:pPr algn="ctr"/>
            <a:r>
              <a:rPr lang="he-IL" sz="1800">
                <a:solidFill>
                  <a:schemeClr val="bg1"/>
                </a:solidFill>
              </a:rPr>
              <a:t>תוקף ערבות המכרז</a:t>
            </a:r>
            <a:endParaRPr lang="en-US" sz="1800">
              <a:solidFill>
                <a:schemeClr val="bg1"/>
              </a:solidFill>
            </a:endParaRPr>
          </a:p>
        </p:txBody>
      </p:sp>
      <p:sp>
        <p:nvSpPr>
          <p:cNvPr id="14" name="מלבן: פינות מעוגלות 13">
            <a:extLst>
              <a:ext uri="{FF2B5EF4-FFF2-40B4-BE49-F238E27FC236}">
                <a16:creationId xmlns:a16="http://schemas.microsoft.com/office/drawing/2014/main" xmlns="" id="{1DDB5AD3-BBA8-4AD5-89ED-70C521862640}"/>
              </a:ext>
            </a:extLst>
          </p:cNvPr>
          <p:cNvSpPr/>
          <p:nvPr/>
        </p:nvSpPr>
        <p:spPr>
          <a:xfrm>
            <a:off x="1323275" y="1204332"/>
            <a:ext cx="2802673" cy="66907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תיבת טקסט 14">
            <a:extLst>
              <a:ext uri="{FF2B5EF4-FFF2-40B4-BE49-F238E27FC236}">
                <a16:creationId xmlns:a16="http://schemas.microsoft.com/office/drawing/2014/main" xmlns="" id="{17343E60-8260-4BE8-A59B-71BFDC59E06C}"/>
              </a:ext>
            </a:extLst>
          </p:cNvPr>
          <p:cNvSpPr txBox="1"/>
          <p:nvPr/>
        </p:nvSpPr>
        <p:spPr>
          <a:xfrm>
            <a:off x="1434786" y="1220885"/>
            <a:ext cx="2609385" cy="646331"/>
          </a:xfrm>
          <a:prstGeom prst="rect">
            <a:avLst/>
          </a:prstGeom>
          <a:noFill/>
        </p:spPr>
        <p:txBody>
          <a:bodyPr wrap="square" rtlCol="0">
            <a:spAutoFit/>
          </a:bodyPr>
          <a:lstStyle/>
          <a:p>
            <a:pPr algn="ctr"/>
            <a:r>
              <a:rPr lang="he-IL" sz="1800" dirty="0"/>
              <a:t>23.11.2020</a:t>
            </a:r>
          </a:p>
          <a:p>
            <a:pPr algn="ctr"/>
            <a:r>
              <a:rPr lang="he-IL" sz="1800" dirty="0"/>
              <a:t>שעה 13:00</a:t>
            </a:r>
            <a:endParaRPr lang="en-US" sz="1800" dirty="0"/>
          </a:p>
        </p:txBody>
      </p:sp>
      <p:sp>
        <p:nvSpPr>
          <p:cNvPr id="16" name="מלבן: פינות מעוגלות 15">
            <a:extLst>
              <a:ext uri="{FF2B5EF4-FFF2-40B4-BE49-F238E27FC236}">
                <a16:creationId xmlns:a16="http://schemas.microsoft.com/office/drawing/2014/main" xmlns="" id="{6B13EB53-D276-4043-B37F-C330F0F8AAC2}"/>
              </a:ext>
            </a:extLst>
          </p:cNvPr>
          <p:cNvSpPr/>
          <p:nvPr/>
        </p:nvSpPr>
        <p:spPr>
          <a:xfrm>
            <a:off x="1323275" y="2188427"/>
            <a:ext cx="2802673" cy="66907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תיבת טקסט 16">
            <a:extLst>
              <a:ext uri="{FF2B5EF4-FFF2-40B4-BE49-F238E27FC236}">
                <a16:creationId xmlns:a16="http://schemas.microsoft.com/office/drawing/2014/main" xmlns="" id="{E06198C2-2A08-4C7B-88ED-125E1BBF96FB}"/>
              </a:ext>
            </a:extLst>
          </p:cNvPr>
          <p:cNvSpPr txBox="1"/>
          <p:nvPr/>
        </p:nvSpPr>
        <p:spPr>
          <a:xfrm>
            <a:off x="1445939" y="2199797"/>
            <a:ext cx="2609385" cy="646331"/>
          </a:xfrm>
          <a:prstGeom prst="rect">
            <a:avLst/>
          </a:prstGeom>
          <a:noFill/>
        </p:spPr>
        <p:txBody>
          <a:bodyPr wrap="square" rtlCol="0">
            <a:spAutoFit/>
          </a:bodyPr>
          <a:lstStyle/>
          <a:p>
            <a:pPr algn="ctr"/>
            <a:r>
              <a:rPr lang="he-IL" sz="1800" dirty="0"/>
              <a:t>15.12.2020</a:t>
            </a:r>
          </a:p>
          <a:p>
            <a:pPr algn="ctr"/>
            <a:r>
              <a:rPr lang="he-IL" sz="1800" dirty="0"/>
              <a:t>שעה 13:00</a:t>
            </a:r>
            <a:endParaRPr lang="en-US" sz="1800" dirty="0"/>
          </a:p>
        </p:txBody>
      </p:sp>
      <p:sp>
        <p:nvSpPr>
          <p:cNvPr id="18" name="מלבן: פינות מעוגלות 17">
            <a:extLst>
              <a:ext uri="{FF2B5EF4-FFF2-40B4-BE49-F238E27FC236}">
                <a16:creationId xmlns:a16="http://schemas.microsoft.com/office/drawing/2014/main" xmlns="" id="{6379AEEB-5F0A-4D76-8942-222932B5B1EF}"/>
              </a:ext>
            </a:extLst>
          </p:cNvPr>
          <p:cNvSpPr/>
          <p:nvPr/>
        </p:nvSpPr>
        <p:spPr>
          <a:xfrm>
            <a:off x="1323275" y="3172523"/>
            <a:ext cx="2802673" cy="66907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תיבת טקסט 18">
            <a:extLst>
              <a:ext uri="{FF2B5EF4-FFF2-40B4-BE49-F238E27FC236}">
                <a16:creationId xmlns:a16="http://schemas.microsoft.com/office/drawing/2014/main" xmlns="" id="{48279E8C-935F-41E2-9E6A-B8E915097788}"/>
              </a:ext>
            </a:extLst>
          </p:cNvPr>
          <p:cNvSpPr txBox="1"/>
          <p:nvPr/>
        </p:nvSpPr>
        <p:spPr>
          <a:xfrm>
            <a:off x="1516563" y="3311021"/>
            <a:ext cx="2609385" cy="584775"/>
          </a:xfrm>
          <a:prstGeom prst="rect">
            <a:avLst/>
          </a:prstGeom>
          <a:noFill/>
        </p:spPr>
        <p:txBody>
          <a:bodyPr wrap="square" rtlCol="0">
            <a:spAutoFit/>
          </a:bodyPr>
          <a:lstStyle/>
          <a:p>
            <a:pPr algn="ctr"/>
            <a:r>
              <a:rPr lang="he-IL" sz="1600" dirty="0"/>
              <a:t>שישה חודשים מהמועד האחרון להגשת הצעות</a:t>
            </a:r>
            <a:endParaRPr lang="en-US" sz="1600" dirty="0"/>
          </a:p>
        </p:txBody>
      </p:sp>
      <p:sp>
        <p:nvSpPr>
          <p:cNvPr id="20" name="מלבן: פינות מעוגלות 19">
            <a:extLst>
              <a:ext uri="{FF2B5EF4-FFF2-40B4-BE49-F238E27FC236}">
                <a16:creationId xmlns:a16="http://schemas.microsoft.com/office/drawing/2014/main" xmlns="" id="{09D385CC-F730-4F6B-A96F-5C9253B60BE4}"/>
              </a:ext>
            </a:extLst>
          </p:cNvPr>
          <p:cNvSpPr/>
          <p:nvPr/>
        </p:nvSpPr>
        <p:spPr>
          <a:xfrm>
            <a:off x="1323275" y="4176131"/>
            <a:ext cx="2802673" cy="66907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תיבת טקסט 20">
            <a:extLst>
              <a:ext uri="{FF2B5EF4-FFF2-40B4-BE49-F238E27FC236}">
                <a16:creationId xmlns:a16="http://schemas.microsoft.com/office/drawing/2014/main" xmlns="" id="{9BF7A22E-2D77-4F92-A702-3719BB382313}"/>
              </a:ext>
            </a:extLst>
          </p:cNvPr>
          <p:cNvSpPr txBox="1"/>
          <p:nvPr/>
        </p:nvSpPr>
        <p:spPr>
          <a:xfrm>
            <a:off x="1434786" y="4319062"/>
            <a:ext cx="2609385" cy="369332"/>
          </a:xfrm>
          <a:prstGeom prst="rect">
            <a:avLst/>
          </a:prstGeom>
          <a:noFill/>
        </p:spPr>
        <p:txBody>
          <a:bodyPr wrap="square" rtlCol="0">
            <a:spAutoFit/>
          </a:bodyPr>
          <a:lstStyle/>
          <a:p>
            <a:pPr algn="ctr"/>
            <a:r>
              <a:rPr lang="en-US" sz="1800" dirty="0"/>
              <a:t>15.6.2021</a:t>
            </a:r>
          </a:p>
        </p:txBody>
      </p:sp>
      <p:cxnSp>
        <p:nvCxnSpPr>
          <p:cNvPr id="23" name="מחבר ישר 22">
            <a:extLst>
              <a:ext uri="{FF2B5EF4-FFF2-40B4-BE49-F238E27FC236}">
                <a16:creationId xmlns:a16="http://schemas.microsoft.com/office/drawing/2014/main" xmlns="" id="{E3CD5C16-198E-4197-A35E-E1E617D51148}"/>
              </a:ext>
            </a:extLst>
          </p:cNvPr>
          <p:cNvCxnSpPr>
            <a:stCxn id="16" idx="3"/>
            <a:endCxn id="8" idx="1"/>
          </p:cNvCxnSpPr>
          <p:nvPr/>
        </p:nvCxnSpPr>
        <p:spPr>
          <a:xfrm>
            <a:off x="4125948" y="2522964"/>
            <a:ext cx="86236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מחבר ישר 23">
            <a:extLst>
              <a:ext uri="{FF2B5EF4-FFF2-40B4-BE49-F238E27FC236}">
                <a16:creationId xmlns:a16="http://schemas.microsoft.com/office/drawing/2014/main" xmlns="" id="{C550F919-A480-4F99-89F6-4DA9FBF5DDDF}"/>
              </a:ext>
            </a:extLst>
          </p:cNvPr>
          <p:cNvCxnSpPr/>
          <p:nvPr/>
        </p:nvCxnSpPr>
        <p:spPr>
          <a:xfrm>
            <a:off x="4125948" y="3522856"/>
            <a:ext cx="86236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מחבר ישר 24">
            <a:extLst>
              <a:ext uri="{FF2B5EF4-FFF2-40B4-BE49-F238E27FC236}">
                <a16:creationId xmlns:a16="http://schemas.microsoft.com/office/drawing/2014/main" xmlns="" id="{CD901E5C-D16F-4F7D-B8BB-C63E995C95EC}"/>
              </a:ext>
            </a:extLst>
          </p:cNvPr>
          <p:cNvCxnSpPr>
            <a:cxnSpLocks/>
            <a:stCxn id="20" idx="3"/>
            <a:endCxn id="12" idx="1"/>
          </p:cNvCxnSpPr>
          <p:nvPr/>
        </p:nvCxnSpPr>
        <p:spPr>
          <a:xfrm>
            <a:off x="4125948" y="4510668"/>
            <a:ext cx="86236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מחבר ישר 27">
            <a:extLst>
              <a:ext uri="{FF2B5EF4-FFF2-40B4-BE49-F238E27FC236}">
                <a16:creationId xmlns:a16="http://schemas.microsoft.com/office/drawing/2014/main" xmlns="" id="{E35644BB-2CDF-4890-9A32-6F8948DEF5D0}"/>
              </a:ext>
            </a:extLst>
          </p:cNvPr>
          <p:cNvCxnSpPr>
            <a:cxnSpLocks/>
            <a:stCxn id="14" idx="3"/>
            <a:endCxn id="5" idx="1"/>
          </p:cNvCxnSpPr>
          <p:nvPr/>
        </p:nvCxnSpPr>
        <p:spPr>
          <a:xfrm>
            <a:off x="4125948" y="1538869"/>
            <a:ext cx="86236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xmlns="" id="{58FB7813-9500-404C-8F65-180D5F946F9B}"/>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לוח זמנים למכרז</a:t>
            </a:r>
          </a:p>
        </p:txBody>
      </p:sp>
    </p:spTree>
    <p:extLst>
      <p:ext uri="{BB962C8B-B14F-4D97-AF65-F5344CB8AC3E}">
        <p14:creationId xmlns:p14="http://schemas.microsoft.com/office/powerpoint/2010/main" val="2330579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32</a:t>
            </a:fld>
            <a:endParaRPr lang="en-US"/>
          </a:p>
        </p:txBody>
      </p:sp>
      <p:sp>
        <p:nvSpPr>
          <p:cNvPr id="7" name="Title 1">
            <a:extLst>
              <a:ext uri="{FF2B5EF4-FFF2-40B4-BE49-F238E27FC236}">
                <a16:creationId xmlns:a16="http://schemas.microsoft.com/office/drawing/2014/main" xmlns="" id="{7DFB31A1-7998-4C70-9290-4DE268215551}"/>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תנאי סף מנהלתיים</a:t>
            </a:r>
          </a:p>
        </p:txBody>
      </p:sp>
      <p:sp>
        <p:nvSpPr>
          <p:cNvPr id="3" name="כותרת משנה 2">
            <a:extLst>
              <a:ext uri="{FF2B5EF4-FFF2-40B4-BE49-F238E27FC236}">
                <a16:creationId xmlns:a16="http://schemas.microsoft.com/office/drawing/2014/main" xmlns="" id="{23F6769B-4D78-454A-A9D0-1267D87D0769}"/>
              </a:ext>
            </a:extLst>
          </p:cNvPr>
          <p:cNvSpPr txBox="1">
            <a:spLocks/>
          </p:cNvSpPr>
          <p:nvPr/>
        </p:nvSpPr>
        <p:spPr>
          <a:xfrm>
            <a:off x="304800" y="837179"/>
            <a:ext cx="8752609" cy="4866981"/>
          </a:xfrm>
          <a:prstGeom prst="rect">
            <a:avLst/>
          </a:prstGeom>
        </p:spPr>
        <p:txBody>
          <a:bodyPr lIns="91010" tIns="45514" rIns="91010" bIns="45514" anchor="t">
            <a:normAutofit fontScale="77500" lnSpcReduction="20000"/>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858962" lvl="5" indent="-434199" algn="r" defTabSz="819186" rtl="1">
              <a:spcBef>
                <a:spcPts val="450"/>
              </a:spcBef>
            </a:pPr>
            <a:r>
              <a:rPr lang="he-IL" sz="2600" b="1" dirty="0">
                <a:solidFill>
                  <a:prstClr val="black"/>
                </a:solidFill>
                <a:latin typeface="David"/>
                <a:cs typeface="David"/>
              </a:rPr>
              <a:t>זהות המציע </a:t>
            </a:r>
            <a:r>
              <a:rPr lang="he-IL" sz="2600" dirty="0">
                <a:solidFill>
                  <a:prstClr val="black"/>
                </a:solidFill>
                <a:latin typeface="David"/>
                <a:cs typeface="David"/>
              </a:rPr>
              <a:t>–</a:t>
            </a:r>
            <a:r>
              <a:rPr lang="he-IL" sz="2600" b="1" dirty="0">
                <a:solidFill>
                  <a:prstClr val="black"/>
                </a:solidFill>
                <a:latin typeface="David"/>
                <a:cs typeface="David"/>
              </a:rPr>
              <a:t> </a:t>
            </a:r>
            <a:r>
              <a:rPr lang="he-IL" sz="2600" dirty="0">
                <a:solidFill>
                  <a:prstClr val="black"/>
                </a:solidFill>
                <a:latin typeface="David"/>
                <a:cs typeface="David"/>
              </a:rPr>
              <a:t>תאגיד יחיד </a:t>
            </a:r>
          </a:p>
          <a:p>
            <a:pPr marL="1283731" lvl="6" indent="-424784" algn="r" defTabSz="819186" rtl="1">
              <a:spcBef>
                <a:spcPts val="450"/>
              </a:spcBef>
            </a:pPr>
            <a:r>
              <a:rPr lang="he-IL" sz="2600" b="1" dirty="0">
                <a:solidFill>
                  <a:prstClr val="black"/>
                </a:solidFill>
                <a:latin typeface="David"/>
                <a:cs typeface="David"/>
              </a:rPr>
              <a:t>מקומי;</a:t>
            </a:r>
            <a:r>
              <a:rPr lang="he-IL" sz="2600" dirty="0">
                <a:solidFill>
                  <a:prstClr val="black"/>
                </a:solidFill>
                <a:latin typeface="David"/>
                <a:cs typeface="David"/>
              </a:rPr>
              <a:t> או</a:t>
            </a:r>
          </a:p>
          <a:p>
            <a:pPr marL="1283731" lvl="6" indent="-424784" algn="r" defTabSz="819186" rtl="1">
              <a:spcBef>
                <a:spcPts val="450"/>
              </a:spcBef>
            </a:pPr>
            <a:r>
              <a:rPr lang="he-IL" sz="2600" b="1" dirty="0">
                <a:solidFill>
                  <a:prstClr val="black"/>
                </a:solidFill>
                <a:latin typeface="David"/>
                <a:cs typeface="David"/>
              </a:rPr>
              <a:t>זר</a:t>
            </a:r>
            <a:r>
              <a:rPr lang="he-IL" sz="2600" dirty="0">
                <a:solidFill>
                  <a:prstClr val="black"/>
                </a:solidFill>
                <a:latin typeface="David"/>
                <a:cs typeface="David"/>
              </a:rPr>
              <a:t> (שאינו רשום בישראל כחברת חוץ); או</a:t>
            </a:r>
          </a:p>
          <a:p>
            <a:pPr marL="1283731" lvl="6" indent="-424784" algn="r" defTabSz="819186" rtl="1">
              <a:spcBef>
                <a:spcPts val="450"/>
              </a:spcBef>
            </a:pPr>
            <a:r>
              <a:rPr lang="he-IL" sz="2600" b="1" dirty="0">
                <a:solidFill>
                  <a:prstClr val="black"/>
                </a:solidFill>
                <a:latin typeface="David"/>
                <a:cs typeface="David"/>
              </a:rPr>
              <a:t>חברת חוץ</a:t>
            </a:r>
          </a:p>
          <a:p>
            <a:pPr marL="858962" lvl="5" indent="-434199" algn="r" defTabSz="819186" rtl="1">
              <a:spcBef>
                <a:spcPts val="450"/>
              </a:spcBef>
            </a:pPr>
            <a:r>
              <a:rPr lang="he-IL" sz="2600" b="1" dirty="0">
                <a:solidFill>
                  <a:prstClr val="black"/>
                </a:solidFill>
                <a:latin typeface="David"/>
                <a:cs typeface="David"/>
              </a:rPr>
              <a:t>אישורים</a:t>
            </a:r>
            <a:r>
              <a:rPr lang="he-IL" sz="2600" dirty="0">
                <a:solidFill>
                  <a:prstClr val="black"/>
                </a:solidFill>
                <a:latin typeface="David"/>
                <a:cs typeface="David"/>
              </a:rPr>
              <a:t> </a:t>
            </a:r>
            <a:r>
              <a:rPr lang="he-IL" sz="2600" b="1" dirty="0">
                <a:solidFill>
                  <a:prstClr val="black"/>
                </a:solidFill>
                <a:latin typeface="David"/>
                <a:cs typeface="David"/>
              </a:rPr>
              <a:t>ותצהיר לפי חוק עסקאות גופים ציבוריים –</a:t>
            </a:r>
            <a:r>
              <a:rPr lang="he-IL" sz="2600" dirty="0">
                <a:solidFill>
                  <a:prstClr val="black"/>
                </a:solidFill>
                <a:latin typeface="David"/>
                <a:cs typeface="David"/>
              </a:rPr>
              <a:t> </a:t>
            </a:r>
          </a:p>
          <a:p>
            <a:pPr marL="1283731" lvl="6" indent="-424784" algn="r" defTabSz="819186" rtl="1">
              <a:spcBef>
                <a:spcPts val="450"/>
              </a:spcBef>
            </a:pPr>
            <a:r>
              <a:rPr lang="he-IL" sz="2600" dirty="0">
                <a:solidFill>
                  <a:prstClr val="black"/>
                </a:solidFill>
                <a:latin typeface="David"/>
                <a:cs typeface="David"/>
              </a:rPr>
              <a:t>תאגיד</a:t>
            </a:r>
            <a:r>
              <a:rPr lang="he-IL" sz="2600" b="1" dirty="0">
                <a:solidFill>
                  <a:prstClr val="black"/>
                </a:solidFill>
                <a:latin typeface="David"/>
                <a:cs typeface="David"/>
              </a:rPr>
              <a:t> מקומי </a:t>
            </a:r>
            <a:r>
              <a:rPr lang="he-IL" sz="2600" dirty="0">
                <a:solidFill>
                  <a:prstClr val="black"/>
                </a:solidFill>
                <a:latin typeface="David"/>
                <a:cs typeface="David"/>
              </a:rPr>
              <a:t>(לרבות חברת חוץ) – חייב.</a:t>
            </a:r>
          </a:p>
          <a:p>
            <a:pPr marL="1283731" lvl="6" indent="-424784" algn="r" defTabSz="819186" rtl="1">
              <a:spcBef>
                <a:spcPts val="450"/>
              </a:spcBef>
            </a:pPr>
            <a:r>
              <a:rPr lang="he-IL" sz="2600" dirty="0">
                <a:solidFill>
                  <a:prstClr val="black"/>
                </a:solidFill>
                <a:latin typeface="David"/>
                <a:cs typeface="David"/>
              </a:rPr>
              <a:t>תאגיד זר שאינו רשום בישראל כחברת חוץ –  פטור.</a:t>
            </a:r>
          </a:p>
          <a:p>
            <a:pPr marL="858962" lvl="5" indent="-434199" algn="r" defTabSz="819186" rtl="1">
              <a:spcBef>
                <a:spcPts val="450"/>
              </a:spcBef>
            </a:pPr>
            <a:r>
              <a:rPr lang="he-IL" sz="2600" b="1" dirty="0">
                <a:solidFill>
                  <a:prstClr val="black"/>
                </a:solidFill>
                <a:latin typeface="David"/>
                <a:cs typeface="David"/>
              </a:rPr>
              <a:t>רישום קבלני </a:t>
            </a:r>
            <a:r>
              <a:rPr lang="he-IL" sz="2600" dirty="0">
                <a:solidFill>
                  <a:prstClr val="black"/>
                </a:solidFill>
                <a:latin typeface="David"/>
                <a:cs typeface="David"/>
              </a:rPr>
              <a:t>– </a:t>
            </a:r>
          </a:p>
          <a:p>
            <a:pPr marL="1283731" lvl="6" indent="-424784" algn="r" defTabSz="819186" rtl="1">
              <a:spcBef>
                <a:spcPts val="450"/>
              </a:spcBef>
            </a:pPr>
            <a:r>
              <a:rPr lang="he-IL" sz="2600" b="1" dirty="0">
                <a:solidFill>
                  <a:prstClr val="black"/>
                </a:solidFill>
                <a:latin typeface="David"/>
                <a:cs typeface="David"/>
              </a:rPr>
              <a:t>מציע מקומי </a:t>
            </a:r>
            <a:r>
              <a:rPr lang="he-IL" sz="2600" dirty="0">
                <a:solidFill>
                  <a:prstClr val="black"/>
                </a:solidFill>
                <a:latin typeface="David"/>
                <a:cs typeface="David"/>
              </a:rPr>
              <a:t>–ענף ראשי </a:t>
            </a:r>
            <a:r>
              <a:rPr lang="he-IL" sz="2600" b="1" dirty="0">
                <a:solidFill>
                  <a:prstClr val="black"/>
                </a:solidFill>
                <a:latin typeface="David"/>
                <a:cs typeface="David"/>
              </a:rPr>
              <a:t>200</a:t>
            </a:r>
            <a:r>
              <a:rPr lang="he-IL" sz="2600" dirty="0">
                <a:solidFill>
                  <a:prstClr val="black"/>
                </a:solidFill>
                <a:latin typeface="David"/>
                <a:cs typeface="David"/>
              </a:rPr>
              <a:t> (כבישים, תשתית ופיתוח), סיווג </a:t>
            </a:r>
            <a:r>
              <a:rPr lang="he-IL" sz="2600" b="1" dirty="0">
                <a:solidFill>
                  <a:prstClr val="black"/>
                </a:solidFill>
                <a:latin typeface="David"/>
                <a:cs typeface="David"/>
              </a:rPr>
              <a:t>(ג)</a:t>
            </a:r>
            <a:r>
              <a:rPr lang="he-IL" sz="2600" dirty="0">
                <a:solidFill>
                  <a:prstClr val="black"/>
                </a:solidFill>
                <a:latin typeface="David"/>
                <a:cs typeface="David"/>
              </a:rPr>
              <a:t>, ובסוג </a:t>
            </a:r>
            <a:r>
              <a:rPr lang="he-IL" sz="2600" b="1" dirty="0">
                <a:solidFill>
                  <a:prstClr val="black"/>
                </a:solidFill>
                <a:latin typeface="David"/>
                <a:cs typeface="David"/>
              </a:rPr>
              <a:t>(5)</a:t>
            </a:r>
            <a:r>
              <a:rPr lang="he-IL" sz="2600" dirty="0">
                <a:solidFill>
                  <a:prstClr val="black"/>
                </a:solidFill>
                <a:latin typeface="David"/>
                <a:cs typeface="David"/>
              </a:rPr>
              <a:t>; </a:t>
            </a:r>
          </a:p>
          <a:p>
            <a:pPr marL="1283731" lvl="6" indent="-424784" algn="r" defTabSz="819186" rtl="1">
              <a:spcBef>
                <a:spcPts val="450"/>
              </a:spcBef>
            </a:pPr>
            <a:r>
              <a:rPr lang="he-IL" sz="2600" dirty="0">
                <a:solidFill>
                  <a:prstClr val="black"/>
                </a:solidFill>
                <a:latin typeface="David"/>
                <a:cs typeface="David"/>
              </a:rPr>
              <a:t>מציע שהינו </a:t>
            </a:r>
            <a:r>
              <a:rPr lang="he-IL" sz="2600" b="1" dirty="0">
                <a:solidFill>
                  <a:prstClr val="black"/>
                </a:solidFill>
                <a:latin typeface="David"/>
                <a:cs typeface="David"/>
              </a:rPr>
              <a:t>תאגיד זר </a:t>
            </a:r>
            <a:r>
              <a:rPr lang="he-IL" sz="2600" dirty="0">
                <a:solidFill>
                  <a:prstClr val="black"/>
                </a:solidFill>
                <a:latin typeface="David"/>
                <a:cs typeface="David"/>
              </a:rPr>
              <a:t>או </a:t>
            </a:r>
            <a:r>
              <a:rPr lang="he-IL" sz="2600" b="1" dirty="0">
                <a:solidFill>
                  <a:prstClr val="black"/>
                </a:solidFill>
                <a:latin typeface="David"/>
                <a:cs typeface="David"/>
              </a:rPr>
              <a:t>חברת חוץ – </a:t>
            </a:r>
            <a:r>
              <a:rPr lang="he-IL" sz="2600" dirty="0">
                <a:solidFill>
                  <a:prstClr val="black"/>
                </a:solidFill>
                <a:latin typeface="David"/>
                <a:cs typeface="David"/>
              </a:rPr>
              <a:t>פטור בשלב </a:t>
            </a:r>
            <a:r>
              <a:rPr lang="he-IL" sz="2600" dirty="0" err="1">
                <a:solidFill>
                  <a:prstClr val="black"/>
                </a:solidFill>
                <a:latin typeface="David"/>
                <a:cs typeface="David"/>
              </a:rPr>
              <a:t>המכרזי</a:t>
            </a:r>
            <a:r>
              <a:rPr lang="he-IL" sz="2600" dirty="0">
                <a:solidFill>
                  <a:prstClr val="black"/>
                </a:solidFill>
                <a:latin typeface="David"/>
                <a:cs typeface="David"/>
              </a:rPr>
              <a:t>. במידה ויזכה יהא מחויב, בתוך 30 ימים מהודעת הזכייה, להמציא את הסיווגים או פטור מאלה בהתאם לסעיף 14א לחוק רישום קבלנים.</a:t>
            </a:r>
          </a:p>
          <a:p>
            <a:pPr marL="858962" lvl="5" indent="-434199" algn="r" defTabSz="819186" rtl="1">
              <a:spcBef>
                <a:spcPts val="450"/>
              </a:spcBef>
            </a:pPr>
            <a:r>
              <a:rPr lang="he-IL" sz="2600" b="1" dirty="0">
                <a:solidFill>
                  <a:prstClr val="black"/>
                </a:solidFill>
                <a:latin typeface="David"/>
                <a:cs typeface="David"/>
              </a:rPr>
              <a:t>כתב התחייבות לשיתוף פעולה תעשייתי</a:t>
            </a:r>
            <a:r>
              <a:rPr lang="he-IL" sz="2600" dirty="0">
                <a:solidFill>
                  <a:prstClr val="black"/>
                </a:solidFill>
                <a:latin typeface="David"/>
                <a:cs typeface="David"/>
              </a:rPr>
              <a:t>– מציע שהינו </a:t>
            </a:r>
            <a:r>
              <a:rPr lang="he-IL" sz="2600" b="1" dirty="0">
                <a:solidFill>
                  <a:prstClr val="black"/>
                </a:solidFill>
                <a:latin typeface="David"/>
                <a:cs typeface="David"/>
              </a:rPr>
              <a:t>תאגיד זר </a:t>
            </a:r>
            <a:r>
              <a:rPr lang="he-IL" sz="2600" dirty="0">
                <a:solidFill>
                  <a:prstClr val="black"/>
                </a:solidFill>
                <a:latin typeface="David"/>
                <a:cs typeface="David"/>
              </a:rPr>
              <a:t>או </a:t>
            </a:r>
            <a:r>
              <a:rPr lang="he-IL" sz="2600" b="1" dirty="0">
                <a:solidFill>
                  <a:prstClr val="black"/>
                </a:solidFill>
                <a:latin typeface="David"/>
                <a:cs typeface="David"/>
              </a:rPr>
              <a:t>חברת חוץ </a:t>
            </a:r>
            <a:r>
              <a:rPr lang="he-IL" sz="2600" dirty="0">
                <a:solidFill>
                  <a:prstClr val="black"/>
                </a:solidFill>
                <a:latin typeface="David"/>
                <a:cs typeface="David"/>
              </a:rPr>
              <a:t>יגיש בהצעתו כתב התחייבות לשיתוף פעולה תעשייתי; אישור </a:t>
            </a:r>
            <a:r>
              <a:rPr lang="he-IL" sz="2600" dirty="0" err="1">
                <a:solidFill>
                  <a:prstClr val="black"/>
                </a:solidFill>
                <a:latin typeface="David"/>
                <a:cs typeface="David"/>
              </a:rPr>
              <a:t>התכנית</a:t>
            </a:r>
            <a:r>
              <a:rPr lang="he-IL" sz="2600" dirty="0">
                <a:solidFill>
                  <a:prstClr val="black"/>
                </a:solidFill>
                <a:latin typeface="David"/>
                <a:cs typeface="David"/>
              </a:rPr>
              <a:t> למימוש חובת שיתוף הפעולה התעשייתי בידי </a:t>
            </a:r>
            <a:r>
              <a:rPr lang="he-IL" sz="2600" dirty="0" err="1">
                <a:solidFill>
                  <a:prstClr val="black"/>
                </a:solidFill>
                <a:latin typeface="David"/>
                <a:cs typeface="David"/>
              </a:rPr>
              <a:t>הרשפ"ת</a:t>
            </a:r>
            <a:r>
              <a:rPr lang="he-IL" sz="2600" dirty="0">
                <a:solidFill>
                  <a:prstClr val="black"/>
                </a:solidFill>
                <a:latin typeface="David"/>
                <a:cs typeface="David"/>
              </a:rPr>
              <a:t> יהווה תנאי מוקדם לחתימת חוזה עם מציע כאמור.</a:t>
            </a:r>
          </a:p>
          <a:p>
            <a:pPr marL="858962" lvl="5" indent="-434199" algn="r" defTabSz="819186" rtl="1">
              <a:spcBef>
                <a:spcPts val="450"/>
              </a:spcBef>
            </a:pPr>
            <a:r>
              <a:rPr lang="he-IL" sz="2600" b="1" dirty="0">
                <a:solidFill>
                  <a:prstClr val="black"/>
                </a:solidFill>
                <a:latin typeface="David"/>
                <a:cs typeface="David"/>
              </a:rPr>
              <a:t>ערבות מכרז</a:t>
            </a:r>
            <a:r>
              <a:rPr lang="he-IL" sz="2600" dirty="0">
                <a:solidFill>
                  <a:prstClr val="black"/>
                </a:solidFill>
                <a:latin typeface="David"/>
                <a:cs typeface="David"/>
              </a:rPr>
              <a:t> – בסך 2,000,000 ₪.</a:t>
            </a:r>
          </a:p>
        </p:txBody>
      </p:sp>
    </p:spTree>
    <p:extLst>
      <p:ext uri="{BB962C8B-B14F-4D97-AF65-F5344CB8AC3E}">
        <p14:creationId xmlns:p14="http://schemas.microsoft.com/office/powerpoint/2010/main" val="34444316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33</a:t>
            </a:fld>
            <a:endParaRPr lang="en-US"/>
          </a:p>
        </p:txBody>
      </p:sp>
      <p:sp>
        <p:nvSpPr>
          <p:cNvPr id="7" name="Title 1">
            <a:extLst>
              <a:ext uri="{FF2B5EF4-FFF2-40B4-BE49-F238E27FC236}">
                <a16:creationId xmlns:a16="http://schemas.microsoft.com/office/drawing/2014/main" xmlns="" id="{9D9AE897-D006-41F5-BC61-E3AF051EA8F5}"/>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תנאי סף הנדסיים (סעיף 4.3.2) </a:t>
            </a:r>
          </a:p>
        </p:txBody>
      </p:sp>
      <p:sp>
        <p:nvSpPr>
          <p:cNvPr id="2" name="כותרת משנה 2">
            <a:extLst>
              <a:ext uri="{FF2B5EF4-FFF2-40B4-BE49-F238E27FC236}">
                <a16:creationId xmlns:a16="http://schemas.microsoft.com/office/drawing/2014/main" xmlns="" id="{2A126868-C2EF-47E8-BA09-38156879CF2F}"/>
              </a:ext>
            </a:extLst>
          </p:cNvPr>
          <p:cNvSpPr txBox="1">
            <a:spLocks/>
          </p:cNvSpPr>
          <p:nvPr/>
        </p:nvSpPr>
        <p:spPr>
          <a:xfrm>
            <a:off x="432161" y="916556"/>
            <a:ext cx="8381640" cy="4135891"/>
          </a:xfrm>
          <a:prstGeom prst="rect">
            <a:avLst/>
          </a:prstGeom>
        </p:spPr>
        <p:txBody>
          <a:bodyPr lIns="91010" tIns="45514" rIns="91010" bIns="45514" anchor="t">
            <a:normAutofit fontScale="92500"/>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5" indent="0" algn="r" defTabSz="819186" rtl="1">
              <a:spcBef>
                <a:spcPts val="450"/>
              </a:spcBef>
              <a:buNone/>
            </a:pPr>
            <a:r>
              <a:rPr lang="he-IL" sz="2000" dirty="0">
                <a:solidFill>
                  <a:prstClr val="black"/>
                </a:solidFill>
                <a:latin typeface="David" panose="020E0502060401010101" pitchFamily="34" charset="-79"/>
                <a:cs typeface="David" panose="020E0502060401010101" pitchFamily="34" charset="-79"/>
              </a:rPr>
              <a:t>מיום </a:t>
            </a:r>
            <a:r>
              <a:rPr lang="he-IL" sz="2000" b="1" dirty="0">
                <a:solidFill>
                  <a:prstClr val="black"/>
                </a:solidFill>
                <a:latin typeface="David" panose="020E0502060401010101" pitchFamily="34" charset="-79"/>
                <a:cs typeface="David" panose="020E0502060401010101" pitchFamily="34" charset="-79"/>
              </a:rPr>
              <a:t>1.1.2015</a:t>
            </a:r>
            <a:r>
              <a:rPr lang="he-IL" sz="2000" dirty="0">
                <a:solidFill>
                  <a:prstClr val="black"/>
                </a:solidFill>
                <a:latin typeface="David" panose="020E0502060401010101" pitchFamily="34" charset="-79"/>
                <a:cs typeface="David" panose="020E0502060401010101" pitchFamily="34" charset="-79"/>
              </a:rPr>
              <a:t> ועד מועד הגשת ההצעות המציע ביצע כ</a:t>
            </a:r>
            <a:r>
              <a:rPr lang="he-IL" sz="2000" b="1" dirty="0">
                <a:solidFill>
                  <a:prstClr val="black"/>
                </a:solidFill>
                <a:latin typeface="David" panose="020E0502060401010101" pitchFamily="34" charset="-79"/>
                <a:cs typeface="David" panose="020E0502060401010101" pitchFamily="34" charset="-79"/>
              </a:rPr>
              <a:t>קבלן ראשי</a:t>
            </a:r>
            <a:r>
              <a:rPr lang="he-IL" sz="2000" dirty="0">
                <a:solidFill>
                  <a:prstClr val="black"/>
                </a:solidFill>
                <a:latin typeface="David" panose="020E0502060401010101" pitchFamily="34" charset="-79"/>
                <a:cs typeface="David" panose="020E0502060401010101" pitchFamily="34" charset="-79"/>
              </a:rPr>
              <a:t> עבודות</a:t>
            </a:r>
            <a:r>
              <a:rPr lang="he-IL" sz="2000" b="1" dirty="0">
                <a:solidFill>
                  <a:prstClr val="black"/>
                </a:solidFill>
                <a:latin typeface="David" panose="020E0502060401010101" pitchFamily="34" charset="-79"/>
                <a:cs typeface="David" panose="020E0502060401010101" pitchFamily="34" charset="-79"/>
              </a:rPr>
              <a:t> </a:t>
            </a:r>
            <a:r>
              <a:rPr lang="he-IL" sz="2000" dirty="0">
                <a:solidFill>
                  <a:prstClr val="black"/>
                </a:solidFill>
                <a:latin typeface="David" panose="020E0502060401010101" pitchFamily="34" charset="-79"/>
                <a:cs typeface="David" panose="020E0502060401010101" pitchFamily="34" charset="-79"/>
              </a:rPr>
              <a:t>של </a:t>
            </a:r>
            <a:r>
              <a:rPr lang="he-IL" sz="2000" b="1" dirty="0">
                <a:solidFill>
                  <a:prstClr val="black"/>
                </a:solidFill>
                <a:latin typeface="David" panose="020E0502060401010101" pitchFamily="34" charset="-79"/>
                <a:cs typeface="David" panose="020E0502060401010101" pitchFamily="34" charset="-79"/>
              </a:rPr>
              <a:t>תשתיות תחבורה </a:t>
            </a:r>
            <a:r>
              <a:rPr lang="he-IL" sz="2000" dirty="0">
                <a:solidFill>
                  <a:prstClr val="black"/>
                </a:solidFill>
                <a:latin typeface="David" panose="020E0502060401010101" pitchFamily="34" charset="-79"/>
                <a:cs typeface="David" panose="020E0502060401010101" pitchFamily="34" charset="-79"/>
              </a:rPr>
              <a:t>שהיקפן הכספי הינו לפחות </a:t>
            </a:r>
            <a:r>
              <a:rPr lang="he-IL" sz="2000" b="1" dirty="0">
                <a:solidFill>
                  <a:prstClr val="black"/>
                </a:solidFill>
                <a:latin typeface="David" panose="020E0502060401010101" pitchFamily="34" charset="-79"/>
                <a:cs typeface="David" panose="020E0502060401010101" pitchFamily="34" charset="-79"/>
              </a:rPr>
              <a:t>90,000,000</a:t>
            </a:r>
            <a:r>
              <a:rPr lang="he-IL" sz="2000" dirty="0">
                <a:solidFill>
                  <a:prstClr val="black"/>
                </a:solidFill>
                <a:latin typeface="David" panose="020E0502060401010101" pitchFamily="34" charset="-79"/>
                <a:cs typeface="David" panose="020E0502060401010101" pitchFamily="34" charset="-79"/>
              </a:rPr>
              <a:t> ₪ ללא מע"מ. כאשר –</a:t>
            </a:r>
          </a:p>
          <a:p>
            <a:pPr marL="0" lvl="5" indent="0" algn="r" defTabSz="819186" rtl="1">
              <a:spcBef>
                <a:spcPts val="450"/>
              </a:spcBef>
              <a:buNone/>
            </a:pPr>
            <a:r>
              <a:rPr lang="he-IL" sz="2000" dirty="0">
                <a:effectLst/>
                <a:latin typeface="Times New Roman" panose="02020603050405020304" pitchFamily="18" charset="0"/>
                <a:ea typeface="David" panose="020E0502060401010101" pitchFamily="34" charset="-79"/>
                <a:cs typeface="David" panose="020E0502060401010101" pitchFamily="34" charset="-79"/>
              </a:rPr>
              <a:t>העבודות הנ"ל בוצעו, לכל הפחות, בשני (2) פרויקטים שונים, </a:t>
            </a:r>
            <a:r>
              <a:rPr lang="he-IL" sz="2000" b="1" dirty="0">
                <a:effectLst/>
                <a:latin typeface="Times New Roman" panose="02020603050405020304" pitchFamily="18" charset="0"/>
                <a:ea typeface="David" panose="020E0502060401010101" pitchFamily="34" charset="-79"/>
                <a:cs typeface="David" panose="020E0502060401010101" pitchFamily="34" charset="-79"/>
              </a:rPr>
              <a:t>שבוצעו בסביבה עירונית</a:t>
            </a:r>
            <a:r>
              <a:rPr lang="he-IL" sz="2000" dirty="0">
                <a:effectLst/>
                <a:latin typeface="Times New Roman" panose="02020603050405020304" pitchFamily="18" charset="0"/>
                <a:ea typeface="David" panose="020E0502060401010101" pitchFamily="34" charset="-79"/>
                <a:cs typeface="David" panose="020E0502060401010101" pitchFamily="34" charset="-79"/>
              </a:rPr>
              <a:t>, ואשר כל אחד מהם כולל עבודות של תשתיות תחבורה בהיקף כספי של 10,000,000 (עשרה מיליון) ש"ח לפחות.</a:t>
            </a:r>
            <a:endParaRPr lang="he-IL" sz="2000" dirty="0">
              <a:solidFill>
                <a:prstClr val="black"/>
              </a:solidFill>
              <a:latin typeface="David" panose="020E0502060401010101" pitchFamily="34" charset="-79"/>
              <a:cs typeface="David" panose="020E0502060401010101" pitchFamily="34" charset="-79"/>
            </a:endParaRPr>
          </a:p>
          <a:p>
            <a:pPr marL="342462" lvl="5" indent="-342462" algn="r" defTabSz="819186" rtl="1">
              <a:spcBef>
                <a:spcPts val="450"/>
              </a:spcBef>
            </a:pPr>
            <a:r>
              <a:rPr lang="he-IL" sz="1800" dirty="0">
                <a:solidFill>
                  <a:prstClr val="black"/>
                </a:solidFill>
                <a:latin typeface="David" panose="020E0502060401010101" pitchFamily="34" charset="-79"/>
                <a:cs typeface="David" panose="020E0502060401010101" pitchFamily="34" charset="-79"/>
              </a:rPr>
              <a:t>"</a:t>
            </a:r>
            <a:r>
              <a:rPr lang="he-IL" sz="1800" b="1" dirty="0">
                <a:solidFill>
                  <a:prstClr val="black"/>
                </a:solidFill>
                <a:latin typeface="David" panose="020E0502060401010101" pitchFamily="34" charset="-79"/>
                <a:cs typeface="David" panose="020E0502060401010101" pitchFamily="34" charset="-79"/>
              </a:rPr>
              <a:t>עבודות של תשתיות תחבורה</a:t>
            </a:r>
            <a:r>
              <a:rPr lang="he-IL" sz="1800" dirty="0">
                <a:solidFill>
                  <a:prstClr val="black"/>
                </a:solidFill>
                <a:latin typeface="David" panose="020E0502060401010101" pitchFamily="34" charset="-79"/>
                <a:cs typeface="David" panose="020E0502060401010101" pitchFamily="34" charset="-79"/>
              </a:rPr>
              <a:t>" - </a:t>
            </a:r>
            <a:r>
              <a:rPr lang="he-IL" sz="1800" dirty="0">
                <a:solidFill>
                  <a:prstClr val="black"/>
                </a:solidFill>
                <a:latin typeface="David"/>
                <a:cs typeface="David"/>
              </a:rPr>
              <a:t>מאחד או יותר מהסוגים שבסעיפים (1) - (4) להלן:</a:t>
            </a:r>
            <a:endParaRPr lang="he-IL" sz="1800" dirty="0">
              <a:solidFill>
                <a:srgbClr val="000000"/>
              </a:solidFill>
              <a:latin typeface="David" panose="020E0502060401010101" pitchFamily="34" charset="-79"/>
              <a:cs typeface="David" panose="020E0502060401010101" pitchFamily="34" charset="-79"/>
            </a:endParaRPr>
          </a:p>
          <a:p>
            <a:pPr marL="342900" marR="1938655" lvl="0" indent="-342900" algn="just" rtl="1">
              <a:spcAft>
                <a:spcPts val="0"/>
              </a:spcAft>
              <a:buFont typeface="+mj-lt"/>
              <a:buAutoNum type="arabicParenBoth"/>
              <a:tabLst>
                <a:tab pos="1447800" algn="l"/>
                <a:tab pos="1678305" algn="l"/>
                <a:tab pos="1835785" algn="l"/>
                <a:tab pos="2430145" algn="l"/>
              </a:tabLst>
            </a:pPr>
            <a:r>
              <a:rPr lang="he-IL" sz="1800" dirty="0">
                <a:effectLst/>
                <a:latin typeface="Times New Roman" panose="02020603050405020304" pitchFamily="18" charset="0"/>
                <a:ea typeface="Times New Roman" panose="02020603050405020304" pitchFamily="18" charset="0"/>
                <a:cs typeface="David" panose="020E0502060401010101" pitchFamily="34" charset="-79"/>
              </a:rPr>
              <a:t>דרכים ו/או כבישים ו/או גישור ו/או מנהור ו/או מחלפים לכלי תחבורה, הולכי רגל או שימוש מעורב של אלה; ו/או</a:t>
            </a:r>
          </a:p>
          <a:p>
            <a:pPr marL="342900" marR="1938655" lvl="0" indent="-342900" algn="just" rtl="1">
              <a:spcAft>
                <a:spcPts val="0"/>
              </a:spcAft>
              <a:buFont typeface="+mj-lt"/>
              <a:buAutoNum type="arabicParenBoth"/>
              <a:tabLst>
                <a:tab pos="1447800" algn="l"/>
                <a:tab pos="1678305" algn="l"/>
                <a:tab pos="1835785" algn="l"/>
                <a:tab pos="2430145" algn="l"/>
              </a:tabLst>
            </a:pPr>
            <a:r>
              <a:rPr lang="he-IL" sz="1800" dirty="0">
                <a:effectLst/>
                <a:latin typeface="Times New Roman" panose="02020603050405020304" pitchFamily="18" charset="0"/>
                <a:ea typeface="Times New Roman" panose="02020603050405020304" pitchFamily="18" charset="0"/>
                <a:cs typeface="David" panose="020E0502060401010101" pitchFamily="34" charset="-79"/>
              </a:rPr>
              <a:t>מסלולי המראה ו/או נחיתה בשדה או נמל תעופה; ו/או</a:t>
            </a:r>
            <a:endParaRPr lang="en-US" sz="1800" dirty="0">
              <a:effectLst/>
              <a:latin typeface="Arial" panose="020B0604020202020204" pitchFamily="34" charset="0"/>
              <a:ea typeface="Times New Roman" panose="02020603050405020304" pitchFamily="18" charset="0"/>
              <a:cs typeface="David" panose="020E0502060401010101" pitchFamily="34" charset="-79"/>
            </a:endParaRPr>
          </a:p>
          <a:p>
            <a:pPr marL="342900" marR="1938655" lvl="0" indent="-342900" algn="just" rtl="1">
              <a:spcAft>
                <a:spcPts val="0"/>
              </a:spcAft>
              <a:buFont typeface="+mj-lt"/>
              <a:buAutoNum type="arabicParenBoth"/>
              <a:tabLst>
                <a:tab pos="1447800" algn="l"/>
                <a:tab pos="1678305" algn="l"/>
                <a:tab pos="2149475" algn="l"/>
                <a:tab pos="2195830" algn="l"/>
                <a:tab pos="2430145" algn="l"/>
              </a:tabLst>
            </a:pPr>
            <a:r>
              <a:rPr lang="he-IL" sz="1800" dirty="0">
                <a:effectLst/>
                <a:latin typeface="Times New Roman" panose="02020603050405020304" pitchFamily="18" charset="0"/>
                <a:ea typeface="Times New Roman" panose="02020603050405020304" pitchFamily="18" charset="0"/>
                <a:cs typeface="David" panose="020E0502060401010101" pitchFamily="34" charset="-79"/>
              </a:rPr>
              <a:t>תשתיות למסילת רכבת, תחנות רכבת, רציפי רכבת, מוסכי רכבת (</a:t>
            </a:r>
            <a:r>
              <a:rPr lang="he-IL" sz="1800" dirty="0" err="1">
                <a:effectLst/>
                <a:latin typeface="Times New Roman" panose="02020603050405020304" pitchFamily="18" charset="0"/>
                <a:ea typeface="Times New Roman" panose="02020603050405020304" pitchFamily="18" charset="0"/>
                <a:cs typeface="David" panose="020E0502060401010101" pitchFamily="34" charset="-79"/>
              </a:rPr>
              <a:t>דיפו</a:t>
            </a:r>
            <a:r>
              <a:rPr lang="he-IL" sz="1800" dirty="0">
                <a:effectLst/>
                <a:latin typeface="Times New Roman" panose="02020603050405020304" pitchFamily="18" charset="0"/>
                <a:ea typeface="Times New Roman" panose="02020603050405020304" pitchFamily="18" charset="0"/>
                <a:cs typeface="David" panose="020E0502060401010101" pitchFamily="34" charset="-79"/>
              </a:rPr>
              <a:t>); ו/או</a:t>
            </a:r>
            <a:endParaRPr lang="en-US" sz="1800" dirty="0">
              <a:effectLst/>
              <a:latin typeface="Arial" panose="020B0604020202020204" pitchFamily="34" charset="0"/>
              <a:ea typeface="Times New Roman" panose="02020603050405020304" pitchFamily="18" charset="0"/>
              <a:cs typeface="David" panose="020E0502060401010101" pitchFamily="34" charset="-79"/>
            </a:endParaRPr>
          </a:p>
          <a:p>
            <a:pPr marL="342900" marR="1938655" lvl="0" indent="-342900" algn="just" rtl="1">
              <a:spcAft>
                <a:spcPts val="0"/>
              </a:spcAft>
              <a:buFont typeface="+mj-lt"/>
              <a:buAutoNum type="arabicParenBoth"/>
              <a:tabLst>
                <a:tab pos="1447800" algn="l"/>
                <a:tab pos="1678305" algn="l"/>
                <a:tab pos="2149475" algn="l"/>
                <a:tab pos="2430145" algn="l"/>
              </a:tabLst>
            </a:pPr>
            <a:r>
              <a:rPr lang="he-IL" sz="1800" dirty="0">
                <a:effectLst/>
                <a:latin typeface="Times New Roman" panose="02020603050405020304" pitchFamily="18" charset="0"/>
                <a:ea typeface="Times New Roman" panose="02020603050405020304" pitchFamily="18" charset="0"/>
                <a:cs typeface="David" panose="020E0502060401010101" pitchFamily="34" charset="-79"/>
              </a:rPr>
              <a:t>תשתיות לנמלי ים ורציפים; ו/או</a:t>
            </a:r>
            <a:endParaRPr lang="en-US" sz="1800" dirty="0">
              <a:effectLst/>
              <a:latin typeface="Times New Roman" panose="02020603050405020304" pitchFamily="18" charset="0"/>
              <a:ea typeface="Times New Roman" panose="02020603050405020304" pitchFamily="18" charset="0"/>
              <a:cs typeface="David" panose="020E0502060401010101" pitchFamily="34" charset="-79"/>
            </a:endParaRPr>
          </a:p>
          <a:p>
            <a:pPr marL="0" marR="1938655" lvl="0" indent="0" algn="just" rtl="1">
              <a:spcAft>
                <a:spcPts val="0"/>
              </a:spcAft>
              <a:buNone/>
              <a:tabLst>
                <a:tab pos="1447800" algn="l"/>
                <a:tab pos="1677988" algn="l"/>
                <a:tab pos="2149475" algn="l"/>
                <a:tab pos="2428875" algn="l"/>
                <a:tab pos="7981950" algn="l"/>
              </a:tabLst>
            </a:pPr>
            <a:r>
              <a:rPr lang="he-IL" sz="1800" dirty="0">
                <a:latin typeface="Times New Roman" panose="02020603050405020304" pitchFamily="18" charset="0"/>
                <a:ea typeface="Times New Roman" panose="02020603050405020304" pitchFamily="18" charset="0"/>
                <a:cs typeface="David" panose="020E0502060401010101" pitchFamily="34" charset="-79"/>
              </a:rPr>
              <a:t>לרבות עבודות עפר, בטון ואספלט – ועבודות אחרות לקידום זמינות –  שבוצעו במסגרת פרויקטים לביצוע עבודות מעין אלה המנויות בסעיפים (1) – (4) לעיל. </a:t>
            </a:r>
            <a:endParaRPr lang="he-IL" sz="1800" dirty="0">
              <a:latin typeface="Arial" panose="020B0604020202020204" pitchFamily="34" charset="0"/>
              <a:ea typeface="Times New Roman" panose="02020603050405020304" pitchFamily="18" charset="0"/>
              <a:cs typeface="David" panose="020E0502060401010101" pitchFamily="34" charset="-79"/>
            </a:endParaRPr>
          </a:p>
        </p:txBody>
      </p:sp>
    </p:spTree>
    <p:extLst>
      <p:ext uri="{BB962C8B-B14F-4D97-AF65-F5344CB8AC3E}">
        <p14:creationId xmlns:p14="http://schemas.microsoft.com/office/powerpoint/2010/main" val="1701477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34</a:t>
            </a:fld>
            <a:endParaRPr lang="en-US"/>
          </a:p>
        </p:txBody>
      </p:sp>
      <p:sp>
        <p:nvSpPr>
          <p:cNvPr id="7" name="Title 1">
            <a:extLst>
              <a:ext uri="{FF2B5EF4-FFF2-40B4-BE49-F238E27FC236}">
                <a16:creationId xmlns:a16="http://schemas.microsoft.com/office/drawing/2014/main" xmlns="" id="{E1DA04B7-7A0D-48E1-87D0-94F5214A143C}"/>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תנאי סף הנדסיים </a:t>
            </a:r>
          </a:p>
        </p:txBody>
      </p:sp>
      <p:sp>
        <p:nvSpPr>
          <p:cNvPr id="2" name="כותרת משנה 2">
            <a:extLst>
              <a:ext uri="{FF2B5EF4-FFF2-40B4-BE49-F238E27FC236}">
                <a16:creationId xmlns:a16="http://schemas.microsoft.com/office/drawing/2014/main" xmlns="" id="{8BB0BBC2-E988-42F4-8351-EFD648F7E7C0}"/>
              </a:ext>
            </a:extLst>
          </p:cNvPr>
          <p:cNvSpPr txBox="1">
            <a:spLocks/>
          </p:cNvSpPr>
          <p:nvPr/>
        </p:nvSpPr>
        <p:spPr>
          <a:xfrm>
            <a:off x="432161" y="916556"/>
            <a:ext cx="8381640" cy="4345894"/>
          </a:xfrm>
          <a:prstGeom prst="rect">
            <a:avLst/>
          </a:prstGeom>
        </p:spPr>
        <p:txBody>
          <a:bodyPr lIns="91010" tIns="45514" rIns="91010" bIns="45514" anchor="t">
            <a:normAutofit lnSpcReduction="10000"/>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462" lvl="5" indent="-342462" algn="r" defTabSz="819186" rtl="1">
              <a:spcBef>
                <a:spcPts val="450"/>
              </a:spcBef>
            </a:pPr>
            <a:r>
              <a:rPr lang="he-IL" sz="1800" b="1" dirty="0">
                <a:solidFill>
                  <a:prstClr val="black"/>
                </a:solidFill>
                <a:latin typeface="David" panose="020E0502060401010101" pitchFamily="34" charset="-79"/>
                <a:cs typeface="David" panose="020E0502060401010101" pitchFamily="34" charset="-79"/>
              </a:rPr>
              <a:t>"בוצע בסביבה עירונית" </a:t>
            </a:r>
            <a:r>
              <a:rPr lang="he-IL" sz="1800" dirty="0">
                <a:solidFill>
                  <a:prstClr val="black"/>
                </a:solidFill>
                <a:latin typeface="David" panose="020E0502060401010101" pitchFamily="34" charset="-79"/>
                <a:cs typeface="David" panose="020E0502060401010101" pitchFamily="34" charset="-79"/>
              </a:rPr>
              <a:t>משמע פרויקט העונה על </a:t>
            </a:r>
            <a:r>
              <a:rPr lang="he-IL" sz="1800" b="1" dirty="0">
                <a:solidFill>
                  <a:prstClr val="black"/>
                </a:solidFill>
                <a:latin typeface="David" panose="020E0502060401010101" pitchFamily="34" charset="-79"/>
                <a:cs typeface="David" panose="020E0502060401010101" pitchFamily="34" charset="-79"/>
              </a:rPr>
              <a:t>כל</a:t>
            </a:r>
            <a:r>
              <a:rPr lang="he-IL" sz="1800" dirty="0">
                <a:solidFill>
                  <a:prstClr val="black"/>
                </a:solidFill>
                <a:latin typeface="David" panose="020E0502060401010101" pitchFamily="34" charset="-79"/>
                <a:cs typeface="David" panose="020E0502060401010101" pitchFamily="34" charset="-79"/>
              </a:rPr>
              <a:t> התנאים המצטברים שלהלן: </a:t>
            </a:r>
          </a:p>
          <a:p>
            <a:pPr marL="0" lvl="5" indent="0" algn="r" defTabSz="819186" rtl="1">
              <a:spcBef>
                <a:spcPts val="450"/>
              </a:spcBef>
              <a:buNone/>
            </a:pPr>
            <a:r>
              <a:rPr lang="he-IL" sz="1800" dirty="0">
                <a:solidFill>
                  <a:prstClr val="black"/>
                </a:solidFill>
                <a:latin typeface="David" panose="020E0502060401010101" pitchFamily="34" charset="-79"/>
                <a:cs typeface="David" panose="020E0502060401010101" pitchFamily="34" charset="-79"/>
              </a:rPr>
              <a:t>(1) 	</a:t>
            </a:r>
            <a:r>
              <a:rPr lang="he-IL" sz="1800" dirty="0">
                <a:latin typeface="Times New Roman" panose="02020603050405020304" pitchFamily="18" charset="0"/>
                <a:cs typeface="David" panose="020E0502060401010101" pitchFamily="34" charset="-79"/>
              </a:rPr>
              <a:t>נמצא</a:t>
            </a:r>
            <a:r>
              <a:rPr lang="he-IL" sz="1800" dirty="0">
                <a:solidFill>
                  <a:prstClr val="black"/>
                </a:solidFill>
                <a:latin typeface="David" panose="020E0502060401010101" pitchFamily="34" charset="-79"/>
                <a:cs typeface="David" panose="020E0502060401010101" pitchFamily="34" charset="-79"/>
              </a:rPr>
              <a:t> בשטחים המצויים בגבולות של רשות מוניציפלית אחת או יותר.</a:t>
            </a:r>
          </a:p>
          <a:p>
            <a:pPr marL="0" lvl="5" indent="0" algn="r" defTabSz="819186" rtl="1">
              <a:spcBef>
                <a:spcPts val="450"/>
              </a:spcBef>
              <a:buNone/>
            </a:pPr>
            <a:r>
              <a:rPr lang="he-IL" sz="1800" dirty="0">
                <a:solidFill>
                  <a:prstClr val="black"/>
                </a:solidFill>
                <a:latin typeface="David" panose="020E0502060401010101" pitchFamily="34" charset="-79"/>
                <a:cs typeface="David" panose="020E0502060401010101" pitchFamily="34" charset="-79"/>
              </a:rPr>
              <a:t>(2)	מוגדר כתחום עירוני עפ"י תמרור שטח עירוני (424).</a:t>
            </a:r>
          </a:p>
          <a:p>
            <a:pPr marL="0" lvl="5" indent="0" algn="r" defTabSz="819186" rtl="1">
              <a:spcBef>
                <a:spcPts val="450"/>
              </a:spcBef>
              <a:buNone/>
            </a:pPr>
            <a:r>
              <a:rPr lang="he-IL" sz="1800" dirty="0">
                <a:solidFill>
                  <a:prstClr val="black"/>
                </a:solidFill>
                <a:latin typeface="David" panose="020E0502060401010101" pitchFamily="34" charset="-79"/>
                <a:cs typeface="David" panose="020E0502060401010101" pitchFamily="34" charset="-79"/>
              </a:rPr>
              <a:t>(3)	מהווה חלק מתשתית עירונית ו/או חלק מבינוי עירוני.</a:t>
            </a:r>
          </a:p>
          <a:p>
            <a:pPr marL="342900" lvl="5" indent="-342900" algn="r" defTabSz="819186" rtl="1">
              <a:spcBef>
                <a:spcPts val="450"/>
              </a:spcBef>
              <a:buAutoNum type="arabicParenBoth" startAt="4"/>
            </a:pPr>
            <a:r>
              <a:rPr lang="he-IL" sz="1800" dirty="0">
                <a:solidFill>
                  <a:prstClr val="black"/>
                </a:solidFill>
                <a:latin typeface="David" panose="020E0502060401010101" pitchFamily="34" charset="-79"/>
                <a:cs typeface="David" panose="020E0502060401010101" pitchFamily="34" charset="-79"/>
              </a:rPr>
              <a:t>         נמצא </a:t>
            </a:r>
            <a:r>
              <a:rPr lang="he-IL" sz="1800" dirty="0" err="1">
                <a:solidFill>
                  <a:prstClr val="black"/>
                </a:solidFill>
                <a:latin typeface="David" panose="020E0502060401010101" pitchFamily="34" charset="-79"/>
                <a:cs typeface="David" panose="020E0502060401010101" pitchFamily="34" charset="-79"/>
              </a:rPr>
              <a:t>באיזור</a:t>
            </a:r>
            <a:r>
              <a:rPr lang="he-IL" sz="1800" dirty="0">
                <a:solidFill>
                  <a:prstClr val="black"/>
                </a:solidFill>
                <a:latin typeface="David" panose="020E0502060401010101" pitchFamily="34" charset="-79"/>
                <a:cs typeface="David" panose="020E0502060401010101" pitchFamily="34" charset="-79"/>
              </a:rPr>
              <a:t> מבונה, הכולל גישות למתחמים גובלים."</a:t>
            </a:r>
          </a:p>
          <a:p>
            <a:pPr marL="0" lvl="5" indent="0" algn="r" defTabSz="819186" rtl="1">
              <a:spcBef>
                <a:spcPts val="450"/>
              </a:spcBef>
              <a:buNone/>
            </a:pPr>
            <a:endParaRPr lang="he-IL" sz="1800" dirty="0">
              <a:solidFill>
                <a:prstClr val="black"/>
              </a:solidFill>
              <a:latin typeface="David" panose="020E0502060401010101" pitchFamily="34" charset="-79"/>
              <a:cs typeface="David" panose="020E0502060401010101" pitchFamily="34" charset="-79"/>
            </a:endParaRPr>
          </a:p>
          <a:p>
            <a:pPr marL="285750" lvl="5" indent="-285750" algn="r" defTabSz="819186" rtl="1">
              <a:spcBef>
                <a:spcPts val="450"/>
              </a:spcBef>
            </a:pPr>
            <a:r>
              <a:rPr lang="he-IL" sz="1800" dirty="0">
                <a:solidFill>
                  <a:prstClr val="black"/>
                </a:solidFill>
                <a:latin typeface="David" panose="020E0502060401010101" pitchFamily="34" charset="-79"/>
                <a:cs typeface="David" panose="020E0502060401010101" pitchFamily="34" charset="-79"/>
              </a:rPr>
              <a:t>"</a:t>
            </a:r>
            <a:r>
              <a:rPr lang="he-IL" sz="1800" b="1" dirty="0">
                <a:solidFill>
                  <a:prstClr val="black"/>
                </a:solidFill>
                <a:latin typeface="David" panose="020E0502060401010101" pitchFamily="34" charset="-79"/>
                <a:cs typeface="David" panose="020E0502060401010101" pitchFamily="34" charset="-79"/>
              </a:rPr>
              <a:t>ביצע עבודות</a:t>
            </a:r>
            <a:r>
              <a:rPr lang="he-IL" sz="1800" dirty="0">
                <a:solidFill>
                  <a:prstClr val="black"/>
                </a:solidFill>
                <a:latin typeface="David" panose="020E0502060401010101" pitchFamily="34" charset="-79"/>
                <a:cs typeface="David" panose="020E0502060401010101" pitchFamily="34" charset="-79"/>
              </a:rPr>
              <a:t>" - </a:t>
            </a:r>
            <a:r>
              <a:rPr lang="he-IL" sz="1800" dirty="0">
                <a:effectLst/>
                <a:latin typeface="Times New Roman" panose="02020603050405020304" pitchFamily="18" charset="0"/>
                <a:ea typeface="David" panose="020E0502060401010101" pitchFamily="34" charset="-79"/>
                <a:cs typeface="David" panose="020E0502060401010101" pitchFamily="34" charset="-79"/>
              </a:rPr>
              <a:t>משמע ביצע כקבלן ראשי - בעצמו או באמצעות קבלן משנה מטעמו - עבודות תשתיות תחבורה כהגדרתן לעיל בהיקף הכספי כנדרש לעיל.</a:t>
            </a:r>
          </a:p>
          <a:p>
            <a:pPr marL="0" lvl="5" indent="0" algn="r" defTabSz="819186" rtl="1">
              <a:spcBef>
                <a:spcPts val="450"/>
              </a:spcBef>
              <a:buNone/>
            </a:pPr>
            <a:endParaRPr lang="en-US" sz="1800" dirty="0">
              <a:effectLst/>
              <a:latin typeface="Times New Roman" panose="02020603050405020304" pitchFamily="18" charset="0"/>
              <a:ea typeface="David" panose="020E0502060401010101" pitchFamily="34" charset="-79"/>
              <a:cs typeface="David" panose="020E0502060401010101" pitchFamily="34" charset="-79"/>
            </a:endParaRPr>
          </a:p>
          <a:p>
            <a:pPr marL="285750" lvl="5" indent="-285750" algn="r" defTabSz="819186" rtl="1">
              <a:spcBef>
                <a:spcPts val="450"/>
              </a:spcBef>
            </a:pPr>
            <a:r>
              <a:rPr lang="he-IL" sz="1800" dirty="0">
                <a:solidFill>
                  <a:prstClr val="black"/>
                </a:solidFill>
                <a:latin typeface="David" panose="020E0502060401010101" pitchFamily="34" charset="-79"/>
                <a:cs typeface="David" panose="020E0502060401010101" pitchFamily="34" charset="-79"/>
              </a:rPr>
              <a:t>"</a:t>
            </a:r>
            <a:r>
              <a:rPr lang="he-IL" sz="1800" b="1" dirty="0">
                <a:solidFill>
                  <a:prstClr val="black"/>
                </a:solidFill>
                <a:latin typeface="David" panose="020E0502060401010101" pitchFamily="34" charset="-79"/>
                <a:cs typeface="David" panose="020E0502060401010101" pitchFamily="34" charset="-79"/>
              </a:rPr>
              <a:t>קבלן ראשי</a:t>
            </a:r>
            <a:r>
              <a:rPr lang="he-IL" sz="1800" dirty="0">
                <a:solidFill>
                  <a:prstClr val="black"/>
                </a:solidFill>
                <a:latin typeface="David" panose="020E0502060401010101" pitchFamily="34" charset="-79"/>
                <a:cs typeface="David" panose="020E0502060401010101" pitchFamily="34" charset="-79"/>
              </a:rPr>
              <a:t>" - </a:t>
            </a:r>
            <a:r>
              <a:rPr lang="he-IL" sz="1800" dirty="0">
                <a:effectLst/>
                <a:latin typeface="Times New Roman" panose="02020603050405020304" pitchFamily="18" charset="0"/>
                <a:ea typeface="David" panose="020E0502060401010101" pitchFamily="34" charset="-79"/>
                <a:cs typeface="David" panose="020E0502060401010101" pitchFamily="34" charset="-79"/>
              </a:rPr>
              <a:t>כמשמעו בתקנות הבטיחות בעבודה (עבודות בניה), תשמ"ח-1988.</a:t>
            </a:r>
          </a:p>
          <a:p>
            <a:pPr marL="0" lvl="5" indent="0" algn="r" defTabSz="819186" rtl="1">
              <a:spcBef>
                <a:spcPts val="450"/>
              </a:spcBef>
              <a:buNone/>
            </a:pPr>
            <a:endParaRPr lang="he-IL" sz="1800" dirty="0">
              <a:effectLst/>
              <a:latin typeface="Times New Roman" panose="02020603050405020304" pitchFamily="18" charset="0"/>
              <a:ea typeface="David" panose="020E0502060401010101" pitchFamily="34" charset="-79"/>
              <a:cs typeface="David" panose="020E0502060401010101" pitchFamily="34" charset="-79"/>
            </a:endParaRPr>
          </a:p>
          <a:p>
            <a:pPr marL="285750" lvl="5" indent="-285750" algn="r" defTabSz="819186" rtl="1">
              <a:spcBef>
                <a:spcPts val="450"/>
              </a:spcBef>
            </a:pPr>
            <a:r>
              <a:rPr lang="he-IL" sz="1800" dirty="0">
                <a:solidFill>
                  <a:prstClr val="black"/>
                </a:solidFill>
                <a:latin typeface="Times New Roman" panose="02020603050405020304" pitchFamily="18" charset="0"/>
                <a:cs typeface="David" panose="020E0502060401010101" pitchFamily="34" charset="-79"/>
              </a:rPr>
              <a:t>"</a:t>
            </a:r>
            <a:r>
              <a:rPr lang="he-IL" sz="1800" b="1" dirty="0">
                <a:solidFill>
                  <a:prstClr val="black"/>
                </a:solidFill>
                <a:latin typeface="Times New Roman" panose="02020603050405020304" pitchFamily="18" charset="0"/>
                <a:cs typeface="David" panose="020E0502060401010101" pitchFamily="34" charset="-79"/>
              </a:rPr>
              <a:t>היקף כספי</a:t>
            </a:r>
            <a:r>
              <a:rPr lang="he-IL" sz="1800" dirty="0">
                <a:solidFill>
                  <a:prstClr val="black"/>
                </a:solidFill>
                <a:latin typeface="Times New Roman" panose="02020603050405020304" pitchFamily="18" charset="0"/>
                <a:cs typeface="David" panose="020E0502060401010101" pitchFamily="34" charset="-79"/>
              </a:rPr>
              <a:t>" – משמעו, הסכום המצטבר המופיע בחשבון הסופי או החלקי האחרון אשר הוגשו בתמיכה לעמידת המציע בתנאי סעיפים 4.3.2 ו-4.3.3 שלעיל, על כלל רכיבי החשבון </a:t>
            </a:r>
            <a:r>
              <a:rPr lang="he-IL" sz="1800" dirty="0" err="1">
                <a:solidFill>
                  <a:prstClr val="black"/>
                </a:solidFill>
                <a:latin typeface="Times New Roman" panose="02020603050405020304" pitchFamily="18" charset="0"/>
                <a:cs typeface="David" panose="020E0502060401010101" pitchFamily="34" charset="-79"/>
              </a:rPr>
              <a:t>הנסכמים</a:t>
            </a:r>
            <a:r>
              <a:rPr lang="he-IL" sz="1800" dirty="0">
                <a:solidFill>
                  <a:prstClr val="black"/>
                </a:solidFill>
                <a:latin typeface="Times New Roman" panose="02020603050405020304" pitchFamily="18" charset="0"/>
                <a:cs typeface="David" panose="020E0502060401010101" pitchFamily="34" charset="-79"/>
              </a:rPr>
              <a:t> לסכום המצטבר של עבודות של תשתיות תחבורה, בהפחתת מע"מ (או רכיב זהה למע"מ בחשבון המתייחס לעבודות שבוצעו מחוץ לישראל) וללא התייקרויות. </a:t>
            </a:r>
            <a:endParaRPr lang="he-IL" sz="1800" dirty="0">
              <a:solidFill>
                <a:prstClr val="black"/>
              </a:solidFill>
              <a:latin typeface="David" panose="020E0502060401010101" pitchFamily="34" charset="-79"/>
              <a:cs typeface="David" panose="020E0502060401010101" pitchFamily="34" charset="-79"/>
            </a:endParaRPr>
          </a:p>
          <a:p>
            <a:pPr marL="0" lvl="5" indent="-204758" algn="just" defTabSz="819186">
              <a:spcBef>
                <a:spcPts val="450"/>
              </a:spcBef>
            </a:pPr>
            <a:endParaRPr lang="he-IL" sz="1800" dirty="0">
              <a:solidFill>
                <a:srgbClr val="000000"/>
              </a:solidFill>
              <a:latin typeface="David" panose="020E0502060401010101" pitchFamily="34" charset="-79"/>
              <a:cs typeface="David" panose="020E0502060401010101" pitchFamily="34" charset="-79"/>
            </a:endParaRPr>
          </a:p>
        </p:txBody>
      </p:sp>
    </p:spTree>
    <p:extLst>
      <p:ext uri="{BB962C8B-B14F-4D97-AF65-F5344CB8AC3E}">
        <p14:creationId xmlns:p14="http://schemas.microsoft.com/office/powerpoint/2010/main" val="783863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solidFill>
                  <a:prstClr val="black">
                    <a:tint val="75000"/>
                  </a:prstClr>
                </a:solidFill>
              </a:rPr>
              <a:pPr>
                <a:defRPr/>
              </a:pPr>
              <a:t>35</a:t>
            </a:fld>
            <a:endParaRPr lang="en-US">
              <a:solidFill>
                <a:prstClr val="black">
                  <a:tint val="75000"/>
                </a:prstClr>
              </a:solidFill>
            </a:endParaRPr>
          </a:p>
        </p:txBody>
      </p:sp>
      <p:sp>
        <p:nvSpPr>
          <p:cNvPr id="7" name="Title 1">
            <a:extLst>
              <a:ext uri="{FF2B5EF4-FFF2-40B4-BE49-F238E27FC236}">
                <a16:creationId xmlns:a16="http://schemas.microsoft.com/office/drawing/2014/main" xmlns="" id="{E1DA04B7-7A0D-48E1-87D0-94F5214A143C}"/>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prstClr val="white"/>
                </a:solidFill>
                <a:latin typeface="Calibri" panose="020F0502020204030204" pitchFamily="34" charset="0"/>
                <a:cs typeface="Calibri" panose="020F0502020204030204" pitchFamily="34" charset="0"/>
              </a:rPr>
              <a:t>3. תיאור המכרז. </a:t>
            </a:r>
            <a:r>
              <a:rPr lang="he-IL" sz="2400" b="1" dirty="0">
                <a:solidFill>
                  <a:prstClr val="white"/>
                </a:solidFill>
                <a:latin typeface="Calibri" panose="020F0502020204030204" pitchFamily="34" charset="0"/>
                <a:cs typeface="Calibri" panose="020F0502020204030204" pitchFamily="34" charset="0"/>
              </a:rPr>
              <a:t>תנאי סף הנדסיים (סעיף 4.3.3) </a:t>
            </a:r>
          </a:p>
        </p:txBody>
      </p:sp>
      <p:sp>
        <p:nvSpPr>
          <p:cNvPr id="3" name="כותרת משנה 2">
            <a:extLst>
              <a:ext uri="{FF2B5EF4-FFF2-40B4-BE49-F238E27FC236}">
                <a16:creationId xmlns:a16="http://schemas.microsoft.com/office/drawing/2014/main" xmlns="" id="{0606A0E0-562B-4163-8303-CB4AD323F3E7}"/>
              </a:ext>
            </a:extLst>
          </p:cNvPr>
          <p:cNvSpPr txBox="1">
            <a:spLocks/>
          </p:cNvSpPr>
          <p:nvPr/>
        </p:nvSpPr>
        <p:spPr>
          <a:xfrm>
            <a:off x="156339" y="736381"/>
            <a:ext cx="8773709" cy="4791188"/>
          </a:xfrm>
          <a:prstGeom prst="rect">
            <a:avLst/>
          </a:prstGeom>
        </p:spPr>
        <p:txBody>
          <a:bodyPr lIns="91010" tIns="45514" rIns="91010" bIns="45514"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5" indent="0" algn="r" defTabSz="819186" rtl="1">
              <a:spcBef>
                <a:spcPts val="450"/>
              </a:spcBef>
              <a:buNone/>
            </a:pPr>
            <a:r>
              <a:rPr lang="he-IL" sz="1600" dirty="0">
                <a:solidFill>
                  <a:prstClr val="black"/>
                </a:solidFill>
                <a:latin typeface="David" panose="020E0502060401010101" pitchFamily="34" charset="-79"/>
                <a:cs typeface="David" panose="020E0502060401010101" pitchFamily="34" charset="-79"/>
              </a:rPr>
              <a:t>המציע ביצע, כ</a:t>
            </a:r>
            <a:r>
              <a:rPr lang="he-IL" sz="1600" b="1" dirty="0">
                <a:solidFill>
                  <a:prstClr val="black"/>
                </a:solidFill>
                <a:latin typeface="David" panose="020E0502060401010101" pitchFamily="34" charset="-79"/>
                <a:cs typeface="David" panose="020E0502060401010101" pitchFamily="34" charset="-79"/>
              </a:rPr>
              <a:t>קבלן ראשי</a:t>
            </a:r>
            <a:r>
              <a:rPr lang="he-IL" sz="1600" dirty="0">
                <a:solidFill>
                  <a:prstClr val="black"/>
                </a:solidFill>
                <a:latin typeface="David" panose="020E0502060401010101" pitchFamily="34" charset="-79"/>
                <a:cs typeface="David" panose="020E0502060401010101" pitchFamily="34" charset="-79"/>
              </a:rPr>
              <a:t> עבודות של</a:t>
            </a:r>
            <a:r>
              <a:rPr lang="he-IL" sz="1600" b="1" dirty="0">
                <a:solidFill>
                  <a:prstClr val="black"/>
                </a:solidFill>
                <a:latin typeface="David" panose="020E0502060401010101" pitchFamily="34" charset="-79"/>
                <a:cs typeface="David" panose="020E0502060401010101" pitchFamily="34" charset="-79"/>
              </a:rPr>
              <a:t> תשתיות תחבורה</a:t>
            </a:r>
            <a:r>
              <a:rPr lang="he-IL" sz="1600" dirty="0">
                <a:solidFill>
                  <a:prstClr val="black"/>
                </a:solidFill>
                <a:latin typeface="David" panose="020E0502060401010101" pitchFamily="34" charset="-79"/>
                <a:cs typeface="David" panose="020E0502060401010101" pitchFamily="34" charset="-79"/>
              </a:rPr>
              <a:t>, אשר </a:t>
            </a:r>
            <a:r>
              <a:rPr lang="he-IL" sz="1600" b="1" dirty="0">
                <a:solidFill>
                  <a:prstClr val="black"/>
                </a:solidFill>
                <a:latin typeface="David" panose="020E0502060401010101" pitchFamily="34" charset="-79"/>
                <a:cs typeface="David" panose="020E0502060401010101" pitchFamily="34" charset="-79"/>
              </a:rPr>
              <a:t>בוצעו בסביבה עירונית</a:t>
            </a:r>
            <a:r>
              <a:rPr lang="he-IL" sz="1600" dirty="0">
                <a:solidFill>
                  <a:prstClr val="black"/>
                </a:solidFill>
                <a:latin typeface="David" panose="020E0502060401010101" pitchFamily="34" charset="-79"/>
                <a:cs typeface="David" panose="020E0502060401010101" pitchFamily="34" charset="-79"/>
              </a:rPr>
              <a:t>,</a:t>
            </a:r>
            <a:r>
              <a:rPr lang="he-IL" sz="1600" b="1" dirty="0">
                <a:solidFill>
                  <a:prstClr val="black"/>
                </a:solidFill>
                <a:latin typeface="David" panose="020E0502060401010101" pitchFamily="34" charset="-79"/>
                <a:cs typeface="David" panose="020E0502060401010101" pitchFamily="34" charset="-79"/>
              </a:rPr>
              <a:t> </a:t>
            </a:r>
            <a:r>
              <a:rPr lang="he-IL" sz="1600" dirty="0">
                <a:solidFill>
                  <a:prstClr val="black"/>
                </a:solidFill>
                <a:latin typeface="David" panose="020E0502060401010101" pitchFamily="34" charset="-79"/>
                <a:cs typeface="David" panose="020E0502060401010101" pitchFamily="34" charset="-79"/>
              </a:rPr>
              <a:t>בהיקף כספי של לפחות </a:t>
            </a:r>
            <a:r>
              <a:rPr lang="he-IL" sz="1600" b="1" dirty="0">
                <a:solidFill>
                  <a:prstClr val="black"/>
                </a:solidFill>
                <a:latin typeface="David" panose="020E0502060401010101" pitchFamily="34" charset="-79"/>
                <a:cs typeface="David" panose="020E0502060401010101" pitchFamily="34" charset="-79"/>
              </a:rPr>
              <a:t>40,000,000</a:t>
            </a:r>
            <a:r>
              <a:rPr lang="he-IL" sz="1600" dirty="0">
                <a:solidFill>
                  <a:prstClr val="black"/>
                </a:solidFill>
                <a:latin typeface="David" panose="020E0502060401010101" pitchFamily="34" charset="-79"/>
                <a:cs typeface="David" panose="020E0502060401010101" pitchFamily="34" charset="-79"/>
              </a:rPr>
              <a:t> ₪ ללא מע"מ, </a:t>
            </a:r>
            <a:r>
              <a:rPr lang="he-IL" sz="1600" b="1" dirty="0">
                <a:solidFill>
                  <a:prstClr val="black"/>
                </a:solidFill>
                <a:latin typeface="David" panose="020E0502060401010101" pitchFamily="34" charset="-79"/>
                <a:cs typeface="David" panose="020E0502060401010101" pitchFamily="34" charset="-79"/>
              </a:rPr>
              <a:t>בפרויקט אחד שהושלם</a:t>
            </a:r>
            <a:r>
              <a:rPr lang="he-IL" sz="1600" dirty="0">
                <a:solidFill>
                  <a:prstClr val="black"/>
                </a:solidFill>
                <a:latin typeface="David" panose="020E0502060401010101" pitchFamily="34" charset="-79"/>
                <a:cs typeface="David" panose="020E0502060401010101" pitchFamily="34" charset="-79"/>
              </a:rPr>
              <a:t>, לכל המוקדם ביום 1.1.2015 ועד מועד הגשת ההצעות</a:t>
            </a:r>
            <a:r>
              <a:rPr lang="he-IL" sz="1600" b="1" dirty="0">
                <a:solidFill>
                  <a:prstClr val="black"/>
                </a:solidFill>
                <a:latin typeface="David" panose="020E0502060401010101" pitchFamily="34" charset="-79"/>
                <a:cs typeface="David" panose="020E0502060401010101" pitchFamily="34" charset="-79"/>
              </a:rPr>
              <a:t>. </a:t>
            </a:r>
          </a:p>
          <a:p>
            <a:pPr marL="285381" lvl="5" indent="-285381" algn="r" defTabSz="819186" rtl="1">
              <a:lnSpc>
                <a:spcPct val="200000"/>
              </a:lnSpc>
              <a:spcBef>
                <a:spcPts val="450"/>
              </a:spcBef>
            </a:pPr>
            <a:r>
              <a:rPr lang="he-IL" sz="1600" dirty="0">
                <a:solidFill>
                  <a:prstClr val="black"/>
                </a:solidFill>
                <a:latin typeface="David" panose="020E0502060401010101" pitchFamily="34" charset="-79"/>
                <a:cs typeface="David" panose="020E0502060401010101" pitchFamily="34" charset="-79"/>
              </a:rPr>
              <a:t>"</a:t>
            </a:r>
            <a:r>
              <a:rPr lang="he-IL" sz="1600" b="1" dirty="0">
                <a:solidFill>
                  <a:prstClr val="black"/>
                </a:solidFill>
                <a:latin typeface="David" panose="020E0502060401010101" pitchFamily="34" charset="-79"/>
                <a:cs typeface="David" panose="020E0502060401010101" pitchFamily="34" charset="-79"/>
              </a:rPr>
              <a:t>הושלם</a:t>
            </a:r>
            <a:r>
              <a:rPr lang="he-IL" sz="1600" dirty="0">
                <a:solidFill>
                  <a:prstClr val="black"/>
                </a:solidFill>
                <a:latin typeface="David" panose="020E0502060401010101" pitchFamily="34" charset="-79"/>
                <a:cs typeface="David" panose="020E0502060401010101" pitchFamily="34" charset="-79"/>
              </a:rPr>
              <a:t>" לפחות אחד מאלה בתוך תקופת הזמן הנקובה בסעיף:</a:t>
            </a:r>
          </a:p>
          <a:p>
            <a:pPr marL="341316" lvl="5" indent="-341316" algn="r" defTabSz="819186" rtl="1">
              <a:spcBef>
                <a:spcPts val="450"/>
              </a:spcBef>
              <a:buAutoNum type="arabicParenBoth"/>
            </a:pPr>
            <a:r>
              <a:rPr lang="he-IL" sz="1600" dirty="0">
                <a:solidFill>
                  <a:prstClr val="black"/>
                </a:solidFill>
                <a:latin typeface="David" panose="020E0502060401010101" pitchFamily="34" charset="-79"/>
                <a:cs typeface="David" panose="020E0502060401010101" pitchFamily="34" charset="-79"/>
              </a:rPr>
              <a:t>ניתן חשבון סופי מאושר ע"י המזמין / </a:t>
            </a:r>
            <a:r>
              <a:rPr lang="he-IL" sz="1600" dirty="0" err="1">
                <a:solidFill>
                  <a:prstClr val="black"/>
                </a:solidFill>
                <a:latin typeface="David" panose="020E0502060401010101" pitchFamily="34" charset="-79"/>
                <a:cs typeface="David" panose="020E0502060401010101" pitchFamily="34" charset="-79"/>
              </a:rPr>
              <a:t>מנה"פ</a:t>
            </a:r>
            <a:r>
              <a:rPr lang="he-IL" sz="1600" dirty="0">
                <a:solidFill>
                  <a:prstClr val="black"/>
                </a:solidFill>
                <a:latin typeface="David" panose="020E0502060401010101" pitchFamily="34" charset="-79"/>
                <a:cs typeface="David" panose="020E0502060401010101" pitchFamily="34" charset="-79"/>
              </a:rPr>
              <a:t> / מפקח;</a:t>
            </a:r>
          </a:p>
          <a:p>
            <a:pPr marL="341316" lvl="5" indent="-341316" algn="r" defTabSz="819186" rtl="1">
              <a:spcBef>
                <a:spcPts val="450"/>
              </a:spcBef>
              <a:buAutoNum type="arabicParenBoth"/>
            </a:pPr>
            <a:r>
              <a:rPr lang="he-IL" sz="1600" dirty="0">
                <a:solidFill>
                  <a:prstClr val="black"/>
                </a:solidFill>
                <a:latin typeface="David" panose="020E0502060401010101" pitchFamily="34" charset="-79"/>
                <a:cs typeface="David" panose="020E0502060401010101" pitchFamily="34" charset="-79"/>
              </a:rPr>
              <a:t>ניתנה תעודת גמר מותנית או סופית ע"י המזמין / </a:t>
            </a:r>
            <a:r>
              <a:rPr lang="he-IL" sz="1600" dirty="0" err="1">
                <a:solidFill>
                  <a:prstClr val="black"/>
                </a:solidFill>
                <a:latin typeface="David" panose="020E0502060401010101" pitchFamily="34" charset="-79"/>
                <a:cs typeface="David" panose="020E0502060401010101" pitchFamily="34" charset="-79"/>
              </a:rPr>
              <a:t>מנה"פ</a:t>
            </a:r>
            <a:r>
              <a:rPr lang="he-IL" sz="1600" dirty="0">
                <a:solidFill>
                  <a:prstClr val="black"/>
                </a:solidFill>
                <a:latin typeface="David" panose="020E0502060401010101" pitchFamily="34" charset="-79"/>
                <a:cs typeface="David" panose="020E0502060401010101" pitchFamily="34" charset="-79"/>
              </a:rPr>
              <a:t> / מפקח;</a:t>
            </a:r>
          </a:p>
          <a:p>
            <a:pPr marL="341316" lvl="5" indent="-341316" algn="r" defTabSz="819186" rtl="1">
              <a:spcBef>
                <a:spcPts val="450"/>
              </a:spcBef>
              <a:buAutoNum type="arabicParenBoth"/>
            </a:pPr>
            <a:r>
              <a:rPr lang="he-IL" sz="1600" dirty="0">
                <a:solidFill>
                  <a:prstClr val="black"/>
                </a:solidFill>
                <a:latin typeface="David" panose="020E0502060401010101" pitchFamily="34" charset="-79"/>
                <a:cs typeface="David" panose="020E0502060401010101" pitchFamily="34" charset="-79"/>
              </a:rPr>
              <a:t>ניתן אישור המזמין / </a:t>
            </a:r>
            <a:r>
              <a:rPr lang="he-IL" sz="1600" dirty="0" err="1">
                <a:solidFill>
                  <a:prstClr val="black"/>
                </a:solidFill>
                <a:latin typeface="David" panose="020E0502060401010101" pitchFamily="34" charset="-79"/>
                <a:cs typeface="David" panose="020E0502060401010101" pitchFamily="34" charset="-79"/>
              </a:rPr>
              <a:t>מנה"פ</a:t>
            </a:r>
            <a:r>
              <a:rPr lang="he-IL" sz="1600" dirty="0">
                <a:solidFill>
                  <a:prstClr val="black"/>
                </a:solidFill>
                <a:latin typeface="David" panose="020E0502060401010101" pitchFamily="34" charset="-79"/>
                <a:cs typeface="David" panose="020E0502060401010101" pitchFamily="34" charset="-79"/>
              </a:rPr>
              <a:t> / מפקח כי עבודות </a:t>
            </a:r>
            <a:r>
              <a:rPr lang="he-IL" sz="1600" dirty="0" err="1">
                <a:solidFill>
                  <a:prstClr val="black"/>
                </a:solidFill>
                <a:latin typeface="David" panose="020E0502060401010101" pitchFamily="34" charset="-79"/>
                <a:cs typeface="David" panose="020E0502060401010101" pitchFamily="34" charset="-79"/>
              </a:rPr>
              <a:t>הפרוייקט</a:t>
            </a:r>
            <a:r>
              <a:rPr lang="he-IL" sz="1600" dirty="0">
                <a:solidFill>
                  <a:prstClr val="black"/>
                </a:solidFill>
                <a:latin typeface="David" panose="020E0502060401010101" pitchFamily="34" charset="-79"/>
                <a:cs typeface="David" panose="020E0502060401010101" pitchFamily="34" charset="-79"/>
              </a:rPr>
              <a:t> הושלמו;</a:t>
            </a:r>
          </a:p>
          <a:p>
            <a:pPr marL="341316" lvl="5" indent="-341316" algn="r" defTabSz="819186" rtl="1">
              <a:spcBef>
                <a:spcPts val="450"/>
              </a:spcBef>
              <a:buAutoNum type="arabicParenBoth"/>
            </a:pPr>
            <a:r>
              <a:rPr lang="he-IL" sz="1600" dirty="0">
                <a:solidFill>
                  <a:prstClr val="black"/>
                </a:solidFill>
                <a:latin typeface="David" panose="020E0502060401010101" pitchFamily="34" charset="-79"/>
                <a:cs typeface="David" panose="020E0502060401010101" pitchFamily="34" charset="-79"/>
              </a:rPr>
              <a:t>הפרויקט נמסר והתקבל ע"י המזמין (או שנמסר והתקבל ע"י גורם עליו הורה) ונפתח לתנועת הציבור. </a:t>
            </a:r>
          </a:p>
          <a:p>
            <a:pPr marL="0" lvl="5" indent="0" algn="r" defTabSz="819186" rtl="1">
              <a:spcBef>
                <a:spcPts val="450"/>
              </a:spcBef>
              <a:buNone/>
            </a:pPr>
            <a:endParaRPr lang="he-IL" sz="1400" dirty="0">
              <a:solidFill>
                <a:prstClr val="black"/>
              </a:solidFill>
              <a:latin typeface="David" panose="020E0502060401010101" pitchFamily="34" charset="-79"/>
              <a:cs typeface="David" panose="020E0502060401010101" pitchFamily="34" charset="-79"/>
            </a:endParaRPr>
          </a:p>
          <a:p>
            <a:pPr marL="0" lvl="5" indent="0" algn="r" defTabSz="819186" rtl="1">
              <a:spcBef>
                <a:spcPts val="450"/>
              </a:spcBef>
              <a:buNone/>
            </a:pPr>
            <a:r>
              <a:rPr lang="he-IL" sz="1600" dirty="0">
                <a:solidFill>
                  <a:prstClr val="black"/>
                </a:solidFill>
                <a:latin typeface="David" panose="020E0502060401010101" pitchFamily="34" charset="-79"/>
                <a:cs typeface="David" panose="020E0502060401010101" pitchFamily="34" charset="-79"/>
              </a:rPr>
              <a:t>(*) ניתן להציג את אחד הפרויקטים המוצגים לצורך סעיף 4.3.2 גם עבור דרישת סעיף 4.3.3 (בשים לב לתקופות הזמן השונות המוגדרות בשני הסעיפים ולקיזוזים כספיים אשר יידרשו כתוצאה מכך).</a:t>
            </a:r>
            <a:endParaRPr lang="he-IL" sz="2800" dirty="0">
              <a:solidFill>
                <a:prstClr val="black"/>
              </a:solidFill>
              <a:latin typeface="David"/>
              <a:cs typeface="David"/>
            </a:endParaRPr>
          </a:p>
          <a:p>
            <a:pPr marL="0" lvl="5" indent="0" algn="r" defTabSz="819186" rtl="1">
              <a:spcBef>
                <a:spcPts val="450"/>
              </a:spcBef>
              <a:buNone/>
            </a:pPr>
            <a:endParaRPr lang="he-IL" sz="1800" dirty="0">
              <a:solidFill>
                <a:srgbClr val="000000"/>
              </a:solidFill>
              <a:latin typeface="David" panose="020E0502060401010101" pitchFamily="34" charset="-79"/>
              <a:cs typeface="David" panose="020E0502060401010101" pitchFamily="34" charset="-79"/>
            </a:endParaRPr>
          </a:p>
        </p:txBody>
      </p:sp>
    </p:spTree>
    <p:extLst>
      <p:ext uri="{BB962C8B-B14F-4D97-AF65-F5344CB8AC3E}">
        <p14:creationId xmlns:p14="http://schemas.microsoft.com/office/powerpoint/2010/main" val="15356195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36</a:t>
            </a:fld>
            <a:endParaRPr lang="en-US"/>
          </a:p>
        </p:txBody>
      </p:sp>
      <p:sp>
        <p:nvSpPr>
          <p:cNvPr id="7" name="Title 1">
            <a:extLst>
              <a:ext uri="{FF2B5EF4-FFF2-40B4-BE49-F238E27FC236}">
                <a16:creationId xmlns:a16="http://schemas.microsoft.com/office/drawing/2014/main" xmlns="" id="{67FDF096-F106-400D-996E-4F2C0A6B31A7}"/>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תנאי סף פיננסיים  </a:t>
            </a:r>
          </a:p>
        </p:txBody>
      </p:sp>
      <p:sp>
        <p:nvSpPr>
          <p:cNvPr id="2" name="כותרת משנה 2">
            <a:extLst>
              <a:ext uri="{FF2B5EF4-FFF2-40B4-BE49-F238E27FC236}">
                <a16:creationId xmlns:a16="http://schemas.microsoft.com/office/drawing/2014/main" xmlns="" id="{DDFD7B40-CA2C-4BDC-B363-8673E96F565E}"/>
              </a:ext>
            </a:extLst>
          </p:cNvPr>
          <p:cNvSpPr txBox="1">
            <a:spLocks/>
          </p:cNvSpPr>
          <p:nvPr/>
        </p:nvSpPr>
        <p:spPr>
          <a:xfrm>
            <a:off x="229214" y="577110"/>
            <a:ext cx="8497887" cy="4834678"/>
          </a:xfrm>
          <a:prstGeom prst="rect">
            <a:avLst/>
          </a:prstGeom>
        </p:spPr>
        <p:txBody>
          <a:bodyPr lIns="91010" tIns="45514" rIns="91010" bIns="45514" anchor="ctr">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5" indent="0" algn="r" defTabSz="819186" rtl="1">
              <a:spcBef>
                <a:spcPts val="450"/>
              </a:spcBef>
              <a:buNone/>
            </a:pPr>
            <a:endParaRPr lang="he-IL" sz="2800" b="1" dirty="0">
              <a:solidFill>
                <a:prstClr val="black"/>
              </a:solidFill>
              <a:latin typeface="David" panose="020E0502060401010101" pitchFamily="34" charset="-79"/>
              <a:cs typeface="David" panose="020E0502060401010101" pitchFamily="34" charset="-79"/>
            </a:endParaRPr>
          </a:p>
          <a:p>
            <a:pPr marL="456620" lvl="5" indent="-456620" algn="r" defTabSz="819186" rtl="1">
              <a:spcBef>
                <a:spcPts val="450"/>
              </a:spcBef>
            </a:pPr>
            <a:r>
              <a:rPr lang="he-IL" sz="2800" b="1" dirty="0">
                <a:solidFill>
                  <a:prstClr val="black"/>
                </a:solidFill>
                <a:latin typeface="David" panose="020E0502060401010101" pitchFamily="34" charset="-79"/>
                <a:cs typeface="David" panose="020E0502060401010101" pitchFamily="34" charset="-79"/>
              </a:rPr>
              <a:t>מחזור הכנסות – </a:t>
            </a:r>
            <a:r>
              <a:rPr lang="he-IL" sz="2400" dirty="0">
                <a:solidFill>
                  <a:prstClr val="black"/>
                </a:solidFill>
                <a:latin typeface="David" panose="020E0502060401010101" pitchFamily="34" charset="-79"/>
                <a:cs typeface="David" panose="020E0502060401010101" pitchFamily="34" charset="-79"/>
              </a:rPr>
              <a:t>שנתי ממוצע בשנים 2017 – 2019</a:t>
            </a:r>
            <a:r>
              <a:rPr lang="he-IL" sz="2400" b="1" dirty="0">
                <a:solidFill>
                  <a:prstClr val="black"/>
                </a:solidFill>
                <a:latin typeface="David" panose="020E0502060401010101" pitchFamily="34" charset="-79"/>
                <a:cs typeface="David" panose="020E0502060401010101" pitchFamily="34" charset="-79"/>
              </a:rPr>
              <a:t> – 60,000,000 ₪;</a:t>
            </a:r>
          </a:p>
          <a:p>
            <a:pPr marL="409546" lvl="5" indent="-409546" algn="r" defTabSz="819186" rtl="1">
              <a:spcBef>
                <a:spcPts val="450"/>
              </a:spcBef>
            </a:pPr>
            <a:r>
              <a:rPr lang="he-IL" sz="2800" b="1" dirty="0">
                <a:solidFill>
                  <a:prstClr val="black"/>
                </a:solidFill>
                <a:latin typeface="David" panose="020E0502060401010101" pitchFamily="34" charset="-79"/>
                <a:cs typeface="David" panose="020E0502060401010101" pitchFamily="34" charset="-79"/>
              </a:rPr>
              <a:t>תזרים מזומנים – </a:t>
            </a:r>
          </a:p>
          <a:p>
            <a:pPr marL="1092210" lvl="7" indent="-409546" algn="r" defTabSz="819186" rtl="1">
              <a:spcBef>
                <a:spcPts val="450"/>
              </a:spcBef>
            </a:pPr>
            <a:r>
              <a:rPr lang="he-IL" sz="2400" dirty="0">
                <a:solidFill>
                  <a:prstClr val="black"/>
                </a:solidFill>
                <a:latin typeface="David" panose="020E0502060401010101" pitchFamily="34" charset="-79"/>
                <a:cs typeface="David" panose="020E0502060401010101" pitchFamily="34" charset="-79"/>
              </a:rPr>
              <a:t>ממוצע מפעילות שוטפת בשנים 2019-2017 </a:t>
            </a:r>
            <a:r>
              <a:rPr lang="he-IL" sz="2400" b="1" dirty="0">
                <a:solidFill>
                  <a:prstClr val="black"/>
                </a:solidFill>
                <a:latin typeface="David" panose="020E0502060401010101" pitchFamily="34" charset="-79"/>
                <a:cs typeface="David" panose="020E0502060401010101" pitchFamily="34" charset="-79"/>
              </a:rPr>
              <a:t>חיובי ; </a:t>
            </a:r>
            <a:r>
              <a:rPr lang="he-IL" sz="2400" u="sng" dirty="0">
                <a:solidFill>
                  <a:prstClr val="black"/>
                </a:solidFill>
                <a:latin typeface="David" panose="020E0502060401010101" pitchFamily="34" charset="-79"/>
                <a:cs typeface="David" panose="020E0502060401010101" pitchFamily="34" charset="-79"/>
              </a:rPr>
              <a:t>או</a:t>
            </a:r>
          </a:p>
          <a:p>
            <a:pPr marL="1092210" lvl="7" indent="-409546" algn="r" defTabSz="819186" rtl="1">
              <a:spcBef>
                <a:spcPts val="450"/>
              </a:spcBef>
            </a:pPr>
            <a:r>
              <a:rPr lang="he-IL" sz="2400" dirty="0">
                <a:solidFill>
                  <a:prstClr val="black"/>
                </a:solidFill>
                <a:latin typeface="David" panose="020E0502060401010101" pitchFamily="34" charset="-79"/>
                <a:cs typeface="David" panose="020E0502060401010101" pitchFamily="34" charset="-79"/>
              </a:rPr>
              <a:t>היחס בין ממוצע תזרים המזומנים ובין ההון העצמי בשנת 2019 </a:t>
            </a:r>
            <a:r>
              <a:rPr lang="he-IL" sz="2400" b="1" dirty="0">
                <a:solidFill>
                  <a:prstClr val="black"/>
                </a:solidFill>
                <a:latin typeface="David" panose="020E0502060401010101" pitchFamily="34" charset="-79"/>
                <a:cs typeface="David" panose="020E0502060401010101" pitchFamily="34" charset="-79"/>
              </a:rPr>
              <a:t>נמוך מ-33%</a:t>
            </a:r>
            <a:r>
              <a:rPr lang="he-IL" sz="2400" dirty="0">
                <a:solidFill>
                  <a:prstClr val="black"/>
                </a:solidFill>
                <a:latin typeface="David" panose="020E0502060401010101" pitchFamily="34" charset="-79"/>
                <a:cs typeface="David" panose="020E0502060401010101" pitchFamily="34" charset="-79"/>
              </a:rPr>
              <a:t>; </a:t>
            </a:r>
            <a:r>
              <a:rPr lang="he-IL" sz="2400" u="sng" dirty="0">
                <a:solidFill>
                  <a:prstClr val="black"/>
                </a:solidFill>
                <a:latin typeface="David" panose="020E0502060401010101" pitchFamily="34" charset="-79"/>
                <a:cs typeface="David" panose="020E0502060401010101" pitchFamily="34" charset="-79"/>
              </a:rPr>
              <a:t>או</a:t>
            </a:r>
          </a:p>
          <a:p>
            <a:pPr marL="1092210" lvl="7" indent="-409546" algn="r" defTabSz="819186" rtl="1">
              <a:spcBef>
                <a:spcPts val="450"/>
              </a:spcBef>
            </a:pPr>
            <a:r>
              <a:rPr lang="he-IL" sz="2400" dirty="0">
                <a:solidFill>
                  <a:prstClr val="black"/>
                </a:solidFill>
                <a:latin typeface="David" panose="020E0502060401010101" pitchFamily="34" charset="-79"/>
                <a:cs typeface="David" panose="020E0502060401010101" pitchFamily="34" charset="-79"/>
              </a:rPr>
              <a:t>היחס בין היקף החוב לבין ה-</a:t>
            </a:r>
            <a:r>
              <a:rPr lang="en-US" sz="2400" dirty="0">
                <a:solidFill>
                  <a:prstClr val="black"/>
                </a:solidFill>
                <a:latin typeface="David" panose="020E0502060401010101" pitchFamily="34" charset="-79"/>
                <a:cs typeface="David" panose="020E0502060401010101" pitchFamily="34" charset="-79"/>
              </a:rPr>
              <a:t>EBITDA</a:t>
            </a:r>
            <a:r>
              <a:rPr lang="he-IL" sz="2400" dirty="0">
                <a:solidFill>
                  <a:prstClr val="black"/>
                </a:solidFill>
                <a:latin typeface="David" panose="020E0502060401010101" pitchFamily="34" charset="-79"/>
                <a:cs typeface="David" panose="020E0502060401010101" pitchFamily="34" charset="-79"/>
              </a:rPr>
              <a:t> של המציע לשנת 2019, נמוך מ-10. </a:t>
            </a:r>
          </a:p>
          <a:p>
            <a:pPr marL="409546" lvl="5" indent="-409546" algn="r" defTabSz="819186" rtl="1">
              <a:spcBef>
                <a:spcPts val="450"/>
              </a:spcBef>
            </a:pPr>
            <a:r>
              <a:rPr lang="he-IL" sz="2800" b="1" dirty="0">
                <a:solidFill>
                  <a:prstClr val="black"/>
                </a:solidFill>
                <a:latin typeface="David" panose="020E0502060401010101" pitchFamily="34" charset="-79"/>
                <a:cs typeface="David" panose="020E0502060401010101" pitchFamily="34" charset="-79"/>
              </a:rPr>
              <a:t>הון עצמי </a:t>
            </a:r>
            <a:r>
              <a:rPr lang="he-IL" sz="2800" dirty="0">
                <a:solidFill>
                  <a:prstClr val="black"/>
                </a:solidFill>
                <a:latin typeface="David" panose="020E0502060401010101" pitchFamily="34" charset="-79"/>
                <a:cs typeface="David" panose="020E0502060401010101" pitchFamily="34" charset="-79"/>
              </a:rPr>
              <a:t>– בדו"ח 2019 הינו לפחות </a:t>
            </a:r>
            <a:r>
              <a:rPr lang="he-IL" sz="2800" b="1" dirty="0">
                <a:solidFill>
                  <a:prstClr val="black"/>
                </a:solidFill>
                <a:latin typeface="David" panose="020E0502060401010101" pitchFamily="34" charset="-79"/>
                <a:cs typeface="David" panose="020E0502060401010101" pitchFamily="34" charset="-79"/>
              </a:rPr>
              <a:t>9,000,000 ש"ח</a:t>
            </a:r>
            <a:r>
              <a:rPr lang="he-IL" sz="2800" dirty="0">
                <a:solidFill>
                  <a:prstClr val="black"/>
                </a:solidFill>
                <a:latin typeface="David" panose="020E0502060401010101" pitchFamily="34" charset="-79"/>
                <a:cs typeface="David" panose="020E0502060401010101" pitchFamily="34" charset="-79"/>
              </a:rPr>
              <a:t>;</a:t>
            </a:r>
          </a:p>
          <a:p>
            <a:pPr marL="409546" lvl="5" indent="-409546" algn="r" defTabSz="819186" rtl="1">
              <a:spcBef>
                <a:spcPts val="450"/>
              </a:spcBef>
            </a:pPr>
            <a:r>
              <a:rPr lang="he-IL" sz="2800" b="1" dirty="0">
                <a:solidFill>
                  <a:prstClr val="black"/>
                </a:solidFill>
                <a:latin typeface="David" panose="020E0502060401010101" pitchFamily="34" charset="-79"/>
                <a:cs typeface="David" panose="020E0502060401010101" pitchFamily="34" charset="-79"/>
              </a:rPr>
              <a:t>העדר 'הערת עסק חי</a:t>
            </a:r>
            <a:r>
              <a:rPr lang="he-IL" sz="2800" dirty="0">
                <a:solidFill>
                  <a:prstClr val="black"/>
                </a:solidFill>
                <a:latin typeface="David" panose="020E0502060401010101" pitchFamily="34" charset="-79"/>
                <a:cs typeface="David" panose="020E0502060401010101" pitchFamily="34" charset="-79"/>
              </a:rPr>
              <a:t>' בדו"ח לשנת 2019 והמציע אינו מצוי בהליכי כינוס נכסים, הקפאת הליכים, חדלות פירעון, פשיטת רגל או פירוק ואין כנגדו בקשות תלויות מסוג זה. </a:t>
            </a:r>
          </a:p>
          <a:p>
            <a:pPr marL="0" lvl="5" indent="0" algn="r" defTabSz="819186" rtl="1">
              <a:spcBef>
                <a:spcPts val="450"/>
              </a:spcBef>
              <a:buNone/>
            </a:pPr>
            <a:endParaRPr lang="he-IL" sz="2400" dirty="0">
              <a:solidFill>
                <a:prstClr val="black"/>
              </a:solidFill>
              <a:latin typeface="David" panose="020E0502060401010101" pitchFamily="34" charset="-79"/>
              <a:cs typeface="David" panose="020E0502060401010101" pitchFamily="34" charset="-79"/>
            </a:endParaRPr>
          </a:p>
        </p:txBody>
      </p:sp>
    </p:spTree>
    <p:extLst>
      <p:ext uri="{BB962C8B-B14F-4D97-AF65-F5344CB8AC3E}">
        <p14:creationId xmlns:p14="http://schemas.microsoft.com/office/powerpoint/2010/main" val="16073043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37</a:t>
            </a:fld>
            <a:endParaRPr lang="en-US"/>
          </a:p>
        </p:txBody>
      </p:sp>
      <p:sp>
        <p:nvSpPr>
          <p:cNvPr id="7" name="Title 1">
            <a:extLst>
              <a:ext uri="{FF2B5EF4-FFF2-40B4-BE49-F238E27FC236}">
                <a16:creationId xmlns:a16="http://schemas.microsoft.com/office/drawing/2014/main" xmlns="" id="{77CCEDC1-0E74-4EDC-9C18-337565C9768D}"/>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3. תיאור המכרז. </a:t>
            </a:r>
            <a:r>
              <a:rPr lang="he-IL" sz="2400" b="1" dirty="0">
                <a:solidFill>
                  <a:schemeClr val="bg1"/>
                </a:solidFill>
                <a:latin typeface="Calibri" panose="020F0502020204030204" pitchFamily="34" charset="0"/>
                <a:cs typeface="Calibri" panose="020F0502020204030204" pitchFamily="34" charset="0"/>
              </a:rPr>
              <a:t>תנאי סף</a:t>
            </a:r>
          </a:p>
        </p:txBody>
      </p:sp>
      <p:sp>
        <p:nvSpPr>
          <p:cNvPr id="9" name="כותרת משנה 2">
            <a:extLst>
              <a:ext uri="{FF2B5EF4-FFF2-40B4-BE49-F238E27FC236}">
                <a16:creationId xmlns:a16="http://schemas.microsoft.com/office/drawing/2014/main" xmlns="" id="{9EBE3216-038F-408C-BEE4-CFB5A8C81BE7}"/>
              </a:ext>
            </a:extLst>
          </p:cNvPr>
          <p:cNvSpPr txBox="1">
            <a:spLocks/>
          </p:cNvSpPr>
          <p:nvPr/>
        </p:nvSpPr>
        <p:spPr>
          <a:xfrm>
            <a:off x="281353" y="771631"/>
            <a:ext cx="8497887"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742950" marR="882015" lvl="1" indent="-285750" algn="just" rtl="1">
              <a:spcBef>
                <a:spcPts val="1200"/>
              </a:spcBef>
              <a:spcAft>
                <a:spcPts val="1200"/>
              </a:spcAft>
              <a:buClr>
                <a:srgbClr val="000000"/>
              </a:buClr>
              <a:tabLst>
                <a:tab pos="882015" algn="l"/>
                <a:tab pos="882015" algn="l"/>
              </a:tabLst>
            </a:pPr>
            <a:r>
              <a:rPr lang="he-IL" sz="1750" b="1" kern="0" dirty="0">
                <a:latin typeface="Times New Roman" panose="02020603050405020304" pitchFamily="18" charset="0"/>
                <a:ea typeface="David" panose="020E0502060401010101" pitchFamily="34" charset="-79"/>
                <a:cs typeface="David" panose="020E0502060401010101" pitchFamily="34" charset="-79"/>
              </a:rPr>
              <a:t>הגשת התחייבות ותכנית לקיום שיתוף פעולה תעשייתי של ספק חוץ: </a:t>
            </a:r>
            <a:endParaRPr lang="en-US" sz="1750" b="1" kern="0" dirty="0">
              <a:latin typeface="Times New Roman" panose="02020603050405020304" pitchFamily="18" charset="0"/>
              <a:ea typeface="David" panose="020E0502060401010101" pitchFamily="34" charset="-79"/>
              <a:cs typeface="David" panose="020E0502060401010101" pitchFamily="34" charset="-79"/>
            </a:endParaRPr>
          </a:p>
          <a:p>
            <a:pPr marL="450215" indent="0" algn="just" rtl="1">
              <a:spcBef>
                <a:spcPts val="1200"/>
              </a:spcBef>
              <a:spcAft>
                <a:spcPts val="1200"/>
              </a:spcAft>
              <a:buNone/>
              <a:tabLst>
                <a:tab pos="882015" algn="l"/>
              </a:tabLst>
            </a:pPr>
            <a:r>
              <a:rPr lang="he-IL" sz="1750" dirty="0">
                <a:latin typeface="Times New Roman" panose="02020603050405020304" pitchFamily="18" charset="0"/>
                <a:ea typeface="David" panose="020E0502060401010101" pitchFamily="34" charset="-79"/>
                <a:cs typeface="David" panose="020E0502060401010101" pitchFamily="34" charset="-79"/>
              </a:rPr>
              <a:t>לגבי מציע שהנו "ספק חוץ" כהגדרת מונח זה בתקנות חובת מכרזים (חובת שיתוף פעולה תעשייתי), תשס"ז-2007 (להלן "תקנות </a:t>
            </a:r>
            <a:r>
              <a:rPr lang="he-IL" sz="1750" dirty="0" err="1">
                <a:latin typeface="Times New Roman" panose="02020603050405020304" pitchFamily="18" charset="0"/>
                <a:ea typeface="David" panose="020E0502060401010101" pitchFamily="34" charset="-79"/>
                <a:cs typeface="David" panose="020E0502060401010101" pitchFamily="34" charset="-79"/>
              </a:rPr>
              <a:t>חשפ"ת</a:t>
            </a:r>
            <a:r>
              <a:rPr lang="he-IL" sz="1750" dirty="0">
                <a:latin typeface="Times New Roman" panose="02020603050405020304" pitchFamily="18" charset="0"/>
                <a:ea typeface="David" panose="020E0502060401010101" pitchFamily="34" charset="-79"/>
                <a:cs typeface="David" panose="020E0502060401010101" pitchFamily="34" charset="-79"/>
              </a:rPr>
              <a:t>") - תנאי סף להשתתפות במכרז הוא צירוף התחייבות לעמוד בתקנות </a:t>
            </a:r>
            <a:r>
              <a:rPr lang="he-IL" sz="1750" dirty="0" err="1">
                <a:latin typeface="Times New Roman" panose="02020603050405020304" pitchFamily="18" charset="0"/>
                <a:ea typeface="David" panose="020E0502060401010101" pitchFamily="34" charset="-79"/>
                <a:cs typeface="David" panose="020E0502060401010101" pitchFamily="34" charset="-79"/>
              </a:rPr>
              <a:t>חשפ"ת</a:t>
            </a:r>
            <a:r>
              <a:rPr lang="he-IL" sz="1750" dirty="0">
                <a:latin typeface="Times New Roman" panose="02020603050405020304" pitchFamily="18" charset="0"/>
                <a:ea typeface="David" panose="020E0502060401010101" pitchFamily="34" charset="-79"/>
                <a:cs typeface="David" panose="020E0502060401010101" pitchFamily="34" charset="-79"/>
              </a:rPr>
              <a:t> במקרה של זכייה במכרז, בהתאם לנוסח המצורף כטופס מס' 13 (התחייבות ותכנית לקיום שיתוף פעולה תעשייתי) ובהתאם להוראות סעיף 9 להזמנה (תנאים מיוחדים). </a:t>
            </a:r>
            <a:endParaRPr lang="en-US" sz="1750" dirty="0">
              <a:latin typeface="Times New Roman" panose="02020603050405020304" pitchFamily="18" charset="0"/>
              <a:ea typeface="David" panose="020E0502060401010101" pitchFamily="34" charset="-79"/>
              <a:cs typeface="David" panose="020E0502060401010101" pitchFamily="34" charset="-79"/>
            </a:endParaRPr>
          </a:p>
          <a:p>
            <a:pPr marL="450215" indent="0" algn="just" rtl="1">
              <a:spcBef>
                <a:spcPts val="1200"/>
              </a:spcBef>
              <a:spcAft>
                <a:spcPts val="1200"/>
              </a:spcAft>
              <a:buNone/>
              <a:tabLst>
                <a:tab pos="882015" algn="l"/>
              </a:tabLst>
            </a:pPr>
            <a:r>
              <a:rPr lang="he-IL" sz="1750" dirty="0">
                <a:latin typeface="Times New Roman" panose="02020603050405020304" pitchFamily="18" charset="0"/>
                <a:ea typeface="David" panose="020E0502060401010101" pitchFamily="34" charset="-79"/>
                <a:cs typeface="David" panose="020E0502060401010101" pitchFamily="34" charset="-79"/>
              </a:rPr>
              <a:t>אם מציע שהנו "ספק חוץ" יוכרז כזוכה, הרי נוסח ההתחייבות יועבר לבדיקת הרשות לשיתוף פעולה תעשייתי ("</a:t>
            </a:r>
            <a:r>
              <a:rPr lang="he-IL" sz="1750" dirty="0" err="1">
                <a:latin typeface="Times New Roman" panose="02020603050405020304" pitchFamily="18" charset="0"/>
                <a:ea typeface="David" panose="020E0502060401010101" pitchFamily="34" charset="-79"/>
                <a:cs typeface="David" panose="020E0502060401010101" pitchFamily="34" charset="-79"/>
              </a:rPr>
              <a:t>הרשפ"ת</a:t>
            </a:r>
            <a:r>
              <a:rPr lang="he-IL" sz="1750" dirty="0">
                <a:latin typeface="Times New Roman" panose="02020603050405020304" pitchFamily="18" charset="0"/>
                <a:ea typeface="David" panose="020E0502060401010101" pitchFamily="34" charset="-79"/>
                <a:cs typeface="David" panose="020E0502060401010101" pitchFamily="34" charset="-79"/>
              </a:rPr>
              <a:t>"), והמציע יעדכן ויתקן את התחייבותו בהתאם להוראות </a:t>
            </a:r>
            <a:r>
              <a:rPr lang="he-IL" sz="1750" dirty="0" err="1">
                <a:latin typeface="Times New Roman" panose="02020603050405020304" pitchFamily="18" charset="0"/>
                <a:ea typeface="David" panose="020E0502060401010101" pitchFamily="34" charset="-79"/>
                <a:cs typeface="David" panose="020E0502060401010101" pitchFamily="34" charset="-79"/>
              </a:rPr>
              <a:t>הרשפ"ת</a:t>
            </a:r>
            <a:r>
              <a:rPr lang="he-IL" sz="1750" dirty="0">
                <a:latin typeface="Times New Roman" panose="02020603050405020304" pitchFamily="18" charset="0"/>
                <a:ea typeface="David" panose="020E0502060401010101" pitchFamily="34" charset="-79"/>
                <a:cs typeface="David" panose="020E0502060401010101" pitchFamily="34" charset="-79"/>
              </a:rPr>
              <a:t>, ככל שתינתנה.</a:t>
            </a:r>
            <a:endParaRPr lang="en-US" sz="1750" dirty="0">
              <a:latin typeface="Times New Roman" panose="02020603050405020304" pitchFamily="18" charset="0"/>
              <a:ea typeface="David" panose="020E0502060401010101" pitchFamily="34" charset="-79"/>
              <a:cs typeface="David" panose="020E0502060401010101" pitchFamily="34" charset="-79"/>
            </a:endParaRPr>
          </a:p>
          <a:p>
            <a:pPr marL="0" indent="0" algn="just" rtl="1">
              <a:lnSpc>
                <a:spcPct val="100000"/>
              </a:lnSpc>
              <a:buNone/>
            </a:pPr>
            <a:endParaRPr lang="he-IL" sz="2000" dirty="0">
              <a:latin typeface="+mj-lt"/>
            </a:endParaRPr>
          </a:p>
        </p:txBody>
      </p:sp>
    </p:spTree>
    <p:extLst>
      <p:ext uri="{BB962C8B-B14F-4D97-AF65-F5344CB8AC3E}">
        <p14:creationId xmlns:p14="http://schemas.microsoft.com/office/powerpoint/2010/main" val="3523188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מלבן 1">
            <a:extLst>
              <a:ext uri="{FF2B5EF4-FFF2-40B4-BE49-F238E27FC236}">
                <a16:creationId xmlns:a16="http://schemas.microsoft.com/office/drawing/2014/main" xmlns="" id="{8ED2CA9F-ADA4-47C5-B82D-6CDB1EBD8FBA}"/>
              </a:ext>
            </a:extLst>
          </p:cNvPr>
          <p:cNvSpPr/>
          <p:nvPr/>
        </p:nvSpPr>
        <p:spPr>
          <a:xfrm>
            <a:off x="1530820" y="4342990"/>
            <a:ext cx="761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eaLnBrk="1" hangingPunct="1"/>
            <a:r>
              <a:rPr lang="he-IL" altLang="he-IL" sz="3200" b="1" dirty="0">
                <a:solidFill>
                  <a:schemeClr val="bg1"/>
                </a:solidFill>
              </a:rPr>
              <a:t>4. הצעת מחיר</a:t>
            </a:r>
          </a:p>
        </p:txBody>
      </p:sp>
    </p:spTree>
    <p:extLst>
      <p:ext uri="{BB962C8B-B14F-4D97-AF65-F5344CB8AC3E}">
        <p14:creationId xmlns:p14="http://schemas.microsoft.com/office/powerpoint/2010/main" val="132980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a:extLst>
              <a:ext uri="{FF2B5EF4-FFF2-40B4-BE49-F238E27FC236}">
                <a16:creationId xmlns:a16="http://schemas.microsoft.com/office/drawing/2014/main" xmlns="" id="{6E0A2DF8-F3F6-4CB4-8DE3-C0B08AAC400A}"/>
              </a:ext>
            </a:extLst>
          </p:cNvPr>
          <p:cNvSpPr/>
          <p:nvPr/>
        </p:nvSpPr>
        <p:spPr>
          <a:xfrm>
            <a:off x="309879" y="837179"/>
            <a:ext cx="8834122" cy="3808735"/>
          </a:xfrm>
          <a:prstGeom prst="rect">
            <a:avLst/>
          </a:prstGeom>
        </p:spPr>
        <p:txBody>
          <a:bodyPr wrap="square">
            <a:spAutoFit/>
          </a:bodyPr>
          <a:lstStyle/>
          <a:p>
            <a:pPr marL="641350" lvl="1" indent="-285750" algn="just" rtl="1">
              <a:buFont typeface="Arial" panose="020B0604020202020204" pitchFamily="34" charset="0"/>
              <a:buChar char="•"/>
            </a:pPr>
            <a:r>
              <a:rPr lang="he-IL" sz="1750" dirty="0"/>
              <a:t>הצעת המחיר מטעם המציע תוגש באמצעות </a:t>
            </a:r>
            <a:r>
              <a:rPr lang="he-IL" sz="1750" b="1" dirty="0"/>
              <a:t>טופס מס' 10 </a:t>
            </a:r>
            <a:r>
              <a:rPr lang="he-IL" sz="1750" dirty="0"/>
              <a:t>אליו יצרף המציע את כתב הכמויות כפי שמולא על ידו. על המציע לנקוב בקובץ כתב הכמויות האלקטרוני במחיר היחידה המוצע על ידו, בשקלים חדשים, תוך שהוא מתייחס לכל פריט ופריט (למעט האמור בסעיף 7.2 להזמנה). יש למלא את השדות המוצהבים בלבד. מכפלת המחיר המוצע ליחידה בכמות היחידות המוערכת וסה"כ המחיר המוצע בתחתית הטבלה ימולאו באופן אוטומטי על ידי הקובץ האלקטרוני</a:t>
            </a:r>
            <a:r>
              <a:rPr lang="he-IL" b="1" dirty="0"/>
              <a:t>. </a:t>
            </a:r>
          </a:p>
          <a:p>
            <a:pPr lvl="1" indent="0" algn="r" rtl="1"/>
            <a:endParaRPr lang="he-IL" b="1" dirty="0"/>
          </a:p>
          <a:p>
            <a:pPr marL="641350" lvl="1" indent="-285750" algn="just" rtl="1">
              <a:buFont typeface="Arial" panose="020B0604020202020204" pitchFamily="34" charset="0"/>
              <a:buChar char="•"/>
            </a:pPr>
            <a:r>
              <a:rPr lang="he-IL" sz="1750" dirty="0"/>
              <a:t>פרק 99 לכתב הכמויות כולל בתוכו סעיפי הקצב. סעיפים אלה לא ימולאו על ידי המציע. המחירים עבור סעיפים אלה בכתב הכמויות מולאו על ידי המזמינה ויחייבו את הקבלן. מובהר, כי התעריפים עבור אותם סעיפי הקצב הינם קבועים ואינם נתונים לתחרות בין המציעים או לתמחור על ידם. התשלום בגין עבודות או הוצאות שלגביהן נקבע הקצב ייעשה בהתאם לאמור בסעיף 47 להסכם (תנאים כלליים).</a:t>
            </a:r>
          </a:p>
          <a:p>
            <a:pPr lvl="1" indent="0" algn="just" rtl="1"/>
            <a:endParaRPr lang="he-IL" sz="1750" dirty="0"/>
          </a:p>
          <a:p>
            <a:pPr marL="641350" lvl="1" indent="-285750" algn="just" rtl="1">
              <a:buFont typeface="Arial" panose="020B0604020202020204" pitchFamily="34" charset="0"/>
              <a:buChar char="•"/>
            </a:pPr>
            <a:r>
              <a:rPr lang="he-IL" sz="1750" dirty="0">
                <a:ea typeface="David" panose="020E0502060401010101" pitchFamily="34" charset="-79"/>
              </a:rPr>
              <a:t>מובהר כי המחירים המוצעים בכתב הכמויות יהיו נקובים בשקלים חדשים והם יכללו את כל המיסים וההיטלים הנהוגים כיום, לא כולל מע"מ.</a:t>
            </a:r>
            <a:endParaRPr lang="en-US" sz="1750" dirty="0"/>
          </a:p>
        </p:txBody>
      </p:sp>
      <p:sp>
        <p:nvSpPr>
          <p:cNvPr id="5" name="Title 1">
            <a:extLst>
              <a:ext uri="{FF2B5EF4-FFF2-40B4-BE49-F238E27FC236}">
                <a16:creationId xmlns:a16="http://schemas.microsoft.com/office/drawing/2014/main" xmlns="" id="{9F7F1449-4962-40F7-9507-DD5D3F845DC6}"/>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4. הצעת המחיר. </a:t>
            </a:r>
            <a:r>
              <a:rPr lang="he-IL" sz="2400" b="1" dirty="0">
                <a:solidFill>
                  <a:schemeClr val="bg1"/>
                </a:solidFill>
                <a:latin typeface="Calibri" panose="020F0502020204030204" pitchFamily="34" charset="0"/>
                <a:cs typeface="Calibri" panose="020F0502020204030204" pitchFamily="34" charset="0"/>
              </a:rPr>
              <a:t>אופן מילוי ההצעה הכספית </a:t>
            </a:r>
          </a:p>
        </p:txBody>
      </p:sp>
      <p:sp>
        <p:nvSpPr>
          <p:cNvPr id="6" name="מלבן 5">
            <a:extLst>
              <a:ext uri="{FF2B5EF4-FFF2-40B4-BE49-F238E27FC236}">
                <a16:creationId xmlns:a16="http://schemas.microsoft.com/office/drawing/2014/main" xmlns="" id="{2D5D213E-19DB-4DB2-B7B3-1BD31F12DCFF}"/>
              </a:ext>
            </a:extLst>
          </p:cNvPr>
          <p:cNvSpPr/>
          <p:nvPr/>
        </p:nvSpPr>
        <p:spPr>
          <a:xfrm>
            <a:off x="301143" y="3468076"/>
            <a:ext cx="8504457" cy="707886"/>
          </a:xfrm>
          <a:prstGeom prst="rect">
            <a:avLst/>
          </a:prstGeom>
        </p:spPr>
        <p:txBody>
          <a:bodyPr wrap="square">
            <a:spAutoFit/>
          </a:bodyPr>
          <a:lstStyle/>
          <a:p>
            <a:pPr algn="r" rtl="1"/>
            <a:endParaRPr lang="he-IL" sz="2000" b="1" dirty="0">
              <a:latin typeface="Calibri" panose="020F0502020204030204" pitchFamily="34" charset="0"/>
              <a:cs typeface="Calibri" panose="020F0502020204030204" pitchFamily="34" charset="0"/>
            </a:endParaRPr>
          </a:p>
          <a:p>
            <a:pPr algn="r" rtl="1"/>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3117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מלבן 1">
            <a:extLst>
              <a:ext uri="{FF2B5EF4-FFF2-40B4-BE49-F238E27FC236}">
                <a16:creationId xmlns:a16="http://schemas.microsoft.com/office/drawing/2014/main" xmlns="" id="{8ED2CA9F-ADA4-47C5-B82D-6CDB1EBD8FBA}"/>
              </a:ext>
            </a:extLst>
          </p:cNvPr>
          <p:cNvSpPr/>
          <p:nvPr/>
        </p:nvSpPr>
        <p:spPr>
          <a:xfrm>
            <a:off x="1530820" y="4342990"/>
            <a:ext cx="761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eaLnBrk="1" hangingPunct="1"/>
            <a:r>
              <a:rPr lang="he-IL" altLang="he-IL" sz="3200" b="1" dirty="0">
                <a:solidFill>
                  <a:schemeClr val="bg1"/>
                </a:solidFill>
              </a:rPr>
              <a:t>1.  רקע כללי</a:t>
            </a:r>
          </a:p>
        </p:txBody>
      </p:sp>
    </p:spTree>
    <p:extLst>
      <p:ext uri="{BB962C8B-B14F-4D97-AF65-F5344CB8AC3E}">
        <p14:creationId xmlns:p14="http://schemas.microsoft.com/office/powerpoint/2010/main" val="42745197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a:extLst>
              <a:ext uri="{FF2B5EF4-FFF2-40B4-BE49-F238E27FC236}">
                <a16:creationId xmlns:a16="http://schemas.microsoft.com/office/drawing/2014/main" xmlns="" id="{6E0A2DF8-F3F6-4CB4-8DE3-C0B08AAC400A}"/>
              </a:ext>
            </a:extLst>
          </p:cNvPr>
          <p:cNvSpPr/>
          <p:nvPr/>
        </p:nvSpPr>
        <p:spPr>
          <a:xfrm>
            <a:off x="301143" y="877276"/>
            <a:ext cx="8842857" cy="2862322"/>
          </a:xfrm>
          <a:prstGeom prst="rect">
            <a:avLst/>
          </a:prstGeom>
        </p:spPr>
        <p:txBody>
          <a:bodyPr wrap="square">
            <a:spAutoFit/>
          </a:bodyPr>
          <a:lstStyle/>
          <a:p>
            <a:pPr marL="641350" lvl="1" indent="-285750" algn="just" rtl="1">
              <a:buFont typeface="Arial" panose="020B0604020202020204" pitchFamily="34" charset="0"/>
              <a:buChar char="•"/>
            </a:pPr>
            <a:r>
              <a:rPr lang="he-IL" sz="1750" dirty="0"/>
              <a:t>בכפוף לאמור בהסכם מובהר, כי הכמויות הנקובות בכתב הכמויות הנן הערכה לצורך התרשמות בלבד, וכי אין במפורט בכתבי הכמויות או בכל האמור במכרז זה כדי לחייב את </a:t>
            </a:r>
            <a:r>
              <a:rPr lang="he-IL" sz="1750" dirty="0" err="1"/>
              <a:t>נת"ע</a:t>
            </a:r>
            <a:r>
              <a:rPr lang="he-IL" sz="1750" dirty="0"/>
              <a:t> בדרך כלשהי בנוגע להיקף העבודות שיבוצעו על ידי הזוכה. עוד מודגש כי הזוכה לא יהיה זכאי לכל תשלום או פיצוי בגין הסתמכות או ציפייה שהעבודות תהיינה בהיקף מסוים או תבוצענה במתכונת מסוימת.</a:t>
            </a:r>
            <a:endParaRPr lang="en-US" sz="1750" dirty="0"/>
          </a:p>
          <a:p>
            <a:pPr lvl="1" indent="0" algn="just" rtl="1"/>
            <a:endParaRPr lang="he-IL" sz="1750" dirty="0"/>
          </a:p>
          <a:p>
            <a:pPr marL="641350" lvl="1" indent="-285750" algn="just" rtl="1">
              <a:buFont typeface="Arial" panose="020B0604020202020204" pitchFamily="34" charset="0"/>
              <a:buChar char="•"/>
            </a:pPr>
            <a:r>
              <a:rPr lang="he-IL" sz="2000" b="1" u="sng" dirty="0">
                <a:solidFill>
                  <a:srgbClr val="FF0000"/>
                </a:solidFill>
              </a:rPr>
              <a:t>לתשומת לב המציעים</a:t>
            </a:r>
            <a:r>
              <a:rPr lang="he-IL" sz="1750" dirty="0"/>
              <a:t>: כתב הכמויות כולל שתי לשוניות – לשונית "כתב הכמויות" למילוי בהתאם לאמור לעיל ולשונית "הסדרי תנועה", המתייחסת להסדרי התנועה הזמניים הנדרשים במסגרת ביצוע הפרויקט. </a:t>
            </a:r>
            <a:r>
              <a:rPr lang="he-IL" sz="2000" b="1" u="sng" dirty="0"/>
              <a:t>מובהר כי על המציעים למלא את שתי הלשוניות</a:t>
            </a:r>
            <a:r>
              <a:rPr lang="he-IL" sz="1750" dirty="0"/>
              <a:t>. </a:t>
            </a:r>
          </a:p>
          <a:p>
            <a:pPr lvl="1" indent="0" algn="just" rtl="1"/>
            <a:r>
              <a:rPr lang="he-IL" sz="1750" dirty="0"/>
              <a:t>	מובהר כי בכל הנוגע ללשונית הסדרי התנועה - יחולו ההוראות הקבועות בסעיף 25.7 להסכם (תנאים 	כלליים). </a:t>
            </a:r>
            <a:endParaRPr lang="he-IL" sz="1600" dirty="0"/>
          </a:p>
        </p:txBody>
      </p:sp>
      <p:sp>
        <p:nvSpPr>
          <p:cNvPr id="5" name="Title 1">
            <a:extLst>
              <a:ext uri="{FF2B5EF4-FFF2-40B4-BE49-F238E27FC236}">
                <a16:creationId xmlns:a16="http://schemas.microsoft.com/office/drawing/2014/main" xmlns="" id="{9F7F1449-4962-40F7-9507-DD5D3F845DC6}"/>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4. הצעת המחיר. </a:t>
            </a:r>
            <a:r>
              <a:rPr lang="he-IL" sz="2400" b="1" dirty="0">
                <a:solidFill>
                  <a:schemeClr val="bg1"/>
                </a:solidFill>
                <a:latin typeface="Calibri" panose="020F0502020204030204" pitchFamily="34" charset="0"/>
                <a:cs typeface="Calibri" panose="020F0502020204030204" pitchFamily="34" charset="0"/>
              </a:rPr>
              <a:t>אופן מילוי ההצעה הכספית </a:t>
            </a:r>
          </a:p>
        </p:txBody>
      </p:sp>
      <p:sp>
        <p:nvSpPr>
          <p:cNvPr id="6" name="מלבן 5">
            <a:extLst>
              <a:ext uri="{FF2B5EF4-FFF2-40B4-BE49-F238E27FC236}">
                <a16:creationId xmlns:a16="http://schemas.microsoft.com/office/drawing/2014/main" xmlns="" id="{2D5D213E-19DB-4DB2-B7B3-1BD31F12DCFF}"/>
              </a:ext>
            </a:extLst>
          </p:cNvPr>
          <p:cNvSpPr/>
          <p:nvPr/>
        </p:nvSpPr>
        <p:spPr>
          <a:xfrm>
            <a:off x="301143" y="3468076"/>
            <a:ext cx="8504457" cy="707886"/>
          </a:xfrm>
          <a:prstGeom prst="rect">
            <a:avLst/>
          </a:prstGeom>
        </p:spPr>
        <p:txBody>
          <a:bodyPr wrap="square">
            <a:spAutoFit/>
          </a:bodyPr>
          <a:lstStyle/>
          <a:p>
            <a:pPr algn="r" rtl="1"/>
            <a:endParaRPr lang="he-IL" sz="2000" b="1" dirty="0">
              <a:latin typeface="Calibri" panose="020F0502020204030204" pitchFamily="34" charset="0"/>
              <a:cs typeface="Calibri" panose="020F0502020204030204" pitchFamily="34" charset="0"/>
            </a:endParaRPr>
          </a:p>
          <a:p>
            <a:pPr algn="r" rtl="1"/>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91137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a:extLst>
              <a:ext uri="{FF2B5EF4-FFF2-40B4-BE49-F238E27FC236}">
                <a16:creationId xmlns:a16="http://schemas.microsoft.com/office/drawing/2014/main" xmlns="" id="{6E0A2DF8-F3F6-4CB4-8DE3-C0B08AAC400A}"/>
              </a:ext>
            </a:extLst>
          </p:cNvPr>
          <p:cNvSpPr/>
          <p:nvPr/>
        </p:nvSpPr>
        <p:spPr>
          <a:xfrm>
            <a:off x="301143" y="683992"/>
            <a:ext cx="8504457" cy="400110"/>
          </a:xfrm>
          <a:prstGeom prst="rect">
            <a:avLst/>
          </a:prstGeom>
        </p:spPr>
        <p:txBody>
          <a:bodyPr wrap="square">
            <a:spAutoFit/>
          </a:bodyPr>
          <a:lstStyle/>
          <a:p>
            <a:pPr algn="r" rtl="1"/>
            <a:r>
              <a:rPr lang="he-IL" sz="2000" dirty="0">
                <a:latin typeface="Calibri" panose="020F0502020204030204" pitchFamily="34" charset="0"/>
                <a:cs typeface="Calibri" panose="020F0502020204030204" pitchFamily="34" charset="0"/>
              </a:rPr>
              <a:t>לצורך דוגמא- מתוך כתב הכמויות </a:t>
            </a:r>
            <a:endParaRPr lang="he-IL" sz="2000" dirty="0">
              <a:solidFill>
                <a:srgbClr val="000000"/>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xmlns="" id="{9F7F1449-4962-40F7-9507-DD5D3F845DC6}"/>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4. הצעת המחיר. </a:t>
            </a:r>
            <a:r>
              <a:rPr lang="he-IL" sz="2400" b="1" dirty="0">
                <a:solidFill>
                  <a:schemeClr val="bg1"/>
                </a:solidFill>
                <a:latin typeface="Calibri" panose="020F0502020204030204" pitchFamily="34" charset="0"/>
                <a:cs typeface="Calibri" panose="020F0502020204030204" pitchFamily="34" charset="0"/>
              </a:rPr>
              <a:t>אופן מילוי ההצעה הכספית </a:t>
            </a:r>
          </a:p>
        </p:txBody>
      </p:sp>
      <p:pic>
        <p:nvPicPr>
          <p:cNvPr id="6" name="תמונה 5">
            <a:extLst>
              <a:ext uri="{FF2B5EF4-FFF2-40B4-BE49-F238E27FC236}">
                <a16:creationId xmlns:a16="http://schemas.microsoft.com/office/drawing/2014/main" xmlns="" id="{633B1EDA-8AE2-4ED8-8DD1-F16A11E3A616}"/>
              </a:ext>
            </a:extLst>
          </p:cNvPr>
          <p:cNvPicPr>
            <a:picLocks noChangeAspect="1"/>
          </p:cNvPicPr>
          <p:nvPr/>
        </p:nvPicPr>
        <p:blipFill>
          <a:blip r:embed="rId2"/>
          <a:stretch>
            <a:fillRect/>
          </a:stretch>
        </p:blipFill>
        <p:spPr>
          <a:xfrm>
            <a:off x="464451" y="1132691"/>
            <a:ext cx="8215098" cy="3898317"/>
          </a:xfrm>
          <a:prstGeom prst="rect">
            <a:avLst/>
          </a:prstGeom>
        </p:spPr>
      </p:pic>
    </p:spTree>
    <p:extLst>
      <p:ext uri="{BB962C8B-B14F-4D97-AF65-F5344CB8AC3E}">
        <p14:creationId xmlns:p14="http://schemas.microsoft.com/office/powerpoint/2010/main" val="27660433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42</a:t>
            </a:fld>
            <a:endParaRPr lang="en-US"/>
          </a:p>
        </p:txBody>
      </p:sp>
      <p:sp>
        <p:nvSpPr>
          <p:cNvPr id="7" name="Title 1">
            <a:extLst>
              <a:ext uri="{FF2B5EF4-FFF2-40B4-BE49-F238E27FC236}">
                <a16:creationId xmlns:a16="http://schemas.microsoft.com/office/drawing/2014/main" xmlns="" id="{41C9F1F4-47C4-44A2-A146-CF10F5ECA92B}"/>
              </a:ext>
            </a:extLst>
          </p:cNvPr>
          <p:cNvSpPr txBox="1">
            <a:spLocks/>
          </p:cNvSpPr>
          <p:nvPr/>
        </p:nvSpPr>
        <p:spPr>
          <a:xfrm>
            <a:off x="1763688" y="168256"/>
            <a:ext cx="7070434" cy="66892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rtl="1"/>
            <a:r>
              <a:rPr lang="he-IL" sz="3200" b="1" dirty="0">
                <a:solidFill>
                  <a:schemeClr val="bg1"/>
                </a:solidFill>
                <a:latin typeface="Calibri" panose="020F0502020204030204" pitchFamily="34" charset="0"/>
                <a:cs typeface="Calibri" panose="020F0502020204030204" pitchFamily="34" charset="0"/>
              </a:rPr>
              <a:t>4. הצעת המחיר. </a:t>
            </a:r>
            <a:r>
              <a:rPr lang="he-IL" sz="2400" b="1" dirty="0">
                <a:solidFill>
                  <a:schemeClr val="bg1"/>
                </a:solidFill>
                <a:latin typeface="Calibri" panose="020F0502020204030204" pitchFamily="34" charset="0"/>
                <a:cs typeface="Calibri" panose="020F0502020204030204" pitchFamily="34" charset="0"/>
              </a:rPr>
              <a:t>בדיקת ההצעות </a:t>
            </a:r>
          </a:p>
        </p:txBody>
      </p:sp>
      <p:sp>
        <p:nvSpPr>
          <p:cNvPr id="8" name="כותרת משנה 2">
            <a:extLst>
              <a:ext uri="{FF2B5EF4-FFF2-40B4-BE49-F238E27FC236}">
                <a16:creationId xmlns:a16="http://schemas.microsoft.com/office/drawing/2014/main" xmlns="" id="{48A0CBD5-6373-4C8B-85EC-0C5E5C669C32}"/>
              </a:ext>
            </a:extLst>
          </p:cNvPr>
          <p:cNvSpPr txBox="1">
            <a:spLocks/>
          </p:cNvSpPr>
          <p:nvPr/>
        </p:nvSpPr>
        <p:spPr>
          <a:xfrm>
            <a:off x="281353" y="771631"/>
            <a:ext cx="8552769"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rtl="1">
              <a:lnSpc>
                <a:spcPct val="150000"/>
              </a:lnSpc>
              <a:buFont typeface="Times New Roman" panose="02020603050405020304" pitchFamily="18" charset="0"/>
              <a:buChar char="•"/>
            </a:pPr>
            <a:r>
              <a:rPr lang="he-IL" sz="1600" dirty="0">
                <a:effectLst/>
                <a:latin typeface="Times New Roman" panose="02020603050405020304" pitchFamily="18" charset="0"/>
                <a:ea typeface="David" panose="020E0502060401010101" pitchFamily="34" charset="-79"/>
                <a:cs typeface="David" panose="020E0502060401010101" pitchFamily="34" charset="-79"/>
              </a:rPr>
              <a:t>מכרז זה הינו </a:t>
            </a:r>
            <a:r>
              <a:rPr lang="he-IL" sz="1600" b="1" dirty="0">
                <a:effectLst/>
                <a:latin typeface="Times New Roman" panose="02020603050405020304" pitchFamily="18" charset="0"/>
                <a:ea typeface="David" panose="020E0502060401010101" pitchFamily="34" charset="-79"/>
                <a:cs typeface="David" panose="020E0502060401010101" pitchFamily="34" charset="-79"/>
              </a:rPr>
              <a:t>מכרז חד שלבי. </a:t>
            </a:r>
            <a:r>
              <a:rPr lang="he-IL" sz="1600" dirty="0">
                <a:effectLst/>
                <a:latin typeface="Times New Roman" panose="02020603050405020304" pitchFamily="18" charset="0"/>
                <a:ea typeface="David" panose="020E0502060401010101" pitchFamily="34" charset="-79"/>
                <a:cs typeface="David" panose="020E0502060401010101" pitchFamily="34" charset="-79"/>
              </a:rPr>
              <a:t>בדיקת מסמכי ההצעה, לרבות ביחס לתנאי הסף, ובדיקת ההצעות הכספיות, תתבצענה במכרז זה במקביל. במקרה שתוגשנה יותר מ-3 הצעות במכרז, וועדת המכרזים תבדוק את עמידתן בתנאי הסף של 3 ההצעות הכשירות הנמוכות ביותר מבחינה כספית.</a:t>
            </a:r>
          </a:p>
          <a:p>
            <a:pPr algn="just" rtl="1">
              <a:lnSpc>
                <a:spcPct val="150000"/>
              </a:lnSpc>
              <a:buFont typeface="Times New Roman" panose="02020603050405020304" pitchFamily="18" charset="0"/>
              <a:buChar char="•"/>
            </a:pPr>
            <a:r>
              <a:rPr lang="he-IL" sz="1600" dirty="0">
                <a:latin typeface="Times New Roman" panose="02020603050405020304" pitchFamily="18" charset="0"/>
                <a:cs typeface="David" panose="020E0502060401010101" pitchFamily="34" charset="-79"/>
              </a:rPr>
              <a:t>במסגרת מכרז זה ייערך אומדן שווי ההתקשרות כמשמעות מונח זה בתקנות חובת המכרזים.</a:t>
            </a:r>
          </a:p>
          <a:p>
            <a:pPr algn="just" rtl="1">
              <a:lnSpc>
                <a:spcPct val="150000"/>
              </a:lnSpc>
              <a:buFont typeface="Times New Roman" panose="02020603050405020304" pitchFamily="18" charset="0"/>
              <a:buChar char="•"/>
            </a:pPr>
            <a:r>
              <a:rPr lang="he-IL" sz="1900" b="1" dirty="0">
                <a:solidFill>
                  <a:prstClr val="black"/>
                </a:solidFill>
                <a:latin typeface="David" panose="020E0502060401010101" pitchFamily="34" charset="-79"/>
                <a:cs typeface="David" panose="020E0502060401010101" pitchFamily="34" charset="-79"/>
              </a:rPr>
              <a:t>הליך תחרותי נוסף:</a:t>
            </a:r>
          </a:p>
          <a:p>
            <a:pPr marL="390069" lvl="6" indent="-285750" algn="just" defTabSz="821902" rtl="1">
              <a:spcBef>
                <a:spcPts val="450"/>
              </a:spcBef>
              <a:defRPr/>
            </a:pPr>
            <a:r>
              <a:rPr lang="he-IL" sz="1600" dirty="0">
                <a:solidFill>
                  <a:prstClr val="black"/>
                </a:solidFill>
                <a:latin typeface="David" panose="020E0502060401010101" pitchFamily="34" charset="-79"/>
                <a:cs typeface="David" panose="020E0502060401010101" pitchFamily="34" charset="-79"/>
              </a:rPr>
              <a:t>בכל מקרה שבו ההצעה הזולה ביותר תהיה גבוהה מהאומדן בשיעור של למעלה מ-10%, יבוצע הליך תחרותי נוסף של </a:t>
            </a:r>
            <a:r>
              <a:rPr lang="en-US" sz="1600" dirty="0">
                <a:solidFill>
                  <a:prstClr val="black"/>
                </a:solidFill>
                <a:latin typeface="David" panose="020E0502060401010101" pitchFamily="34" charset="-79"/>
                <a:cs typeface="David" panose="020E0502060401010101" pitchFamily="34" charset="-79"/>
              </a:rPr>
              <a:t>Best &amp; Final </a:t>
            </a:r>
            <a:r>
              <a:rPr lang="he-IL" sz="1600" dirty="0">
                <a:solidFill>
                  <a:prstClr val="black"/>
                </a:solidFill>
                <a:latin typeface="David" panose="020E0502060401010101" pitchFamily="34" charset="-79"/>
                <a:cs typeface="David" panose="020E0502060401010101" pitchFamily="34" charset="-79"/>
              </a:rPr>
              <a:t> בין המציעים הכשרים שהציעו את שלושת ההצעות הזולות ביותר ("</a:t>
            </a:r>
            <a:r>
              <a:rPr lang="he-IL" sz="1600" b="1" dirty="0">
                <a:solidFill>
                  <a:prstClr val="black"/>
                </a:solidFill>
                <a:latin typeface="David" panose="020E0502060401010101" pitchFamily="34" charset="-79"/>
                <a:cs typeface="David" panose="020E0502060401010101" pitchFamily="34" charset="-79"/>
              </a:rPr>
              <a:t>קבוצת המציעים הסופית</a:t>
            </a:r>
            <a:r>
              <a:rPr lang="he-IL" sz="1600" dirty="0">
                <a:solidFill>
                  <a:prstClr val="black"/>
                </a:solidFill>
                <a:latin typeface="David" panose="020E0502060401010101" pitchFamily="34" charset="-79"/>
                <a:cs typeface="David" panose="020E0502060401010101" pitchFamily="34" charset="-79"/>
              </a:rPr>
              <a:t>"). </a:t>
            </a:r>
          </a:p>
          <a:p>
            <a:pPr marL="390069" lvl="6" indent="-285750" algn="just" defTabSz="821902" rtl="1">
              <a:spcBef>
                <a:spcPts val="450"/>
              </a:spcBef>
              <a:defRPr/>
            </a:pPr>
            <a:r>
              <a:rPr lang="he-IL" sz="1600" dirty="0">
                <a:solidFill>
                  <a:prstClr val="black"/>
                </a:solidFill>
                <a:latin typeface="David" panose="020E0502060401010101" pitchFamily="34" charset="-79"/>
                <a:cs typeface="David" panose="020E0502060401010101" pitchFamily="34" charset="-79"/>
              </a:rPr>
              <a:t>בשלב</a:t>
            </a:r>
            <a:r>
              <a:rPr lang="he-IL" sz="1600" dirty="0">
                <a:effectLst/>
                <a:ea typeface="David" panose="020E0502060401010101" pitchFamily="34" charset="-79"/>
                <a:cs typeface="David" panose="020E0502060401010101" pitchFamily="34" charset="-79"/>
              </a:rPr>
              <a:t> ה-</a:t>
            </a:r>
            <a:r>
              <a:rPr lang="en-US" sz="1600" dirty="0">
                <a:effectLst/>
                <a:latin typeface="David" panose="020E0502060401010101" pitchFamily="34" charset="-79"/>
                <a:ea typeface="David" panose="020E0502060401010101" pitchFamily="34" charset="-79"/>
              </a:rPr>
              <a:t>Best &amp; Final</a:t>
            </a:r>
            <a:r>
              <a:rPr lang="he-IL" sz="1600" dirty="0">
                <a:effectLst/>
                <a:latin typeface="David" panose="020E0502060401010101" pitchFamily="34" charset="-79"/>
                <a:ea typeface="David" panose="020E0502060401010101" pitchFamily="34" charset="-79"/>
              </a:rPr>
              <a:t>, המציעים בקבוצת המציעים הסופית יידרשו, במועד ובאופן שתורה להם ועדת המכרזים, להגיש מחדש הצעת מחיר סופית שתהא משופרת ביחס להצעה שהוגשה על ידם</a:t>
            </a:r>
            <a:r>
              <a:rPr lang="he-IL" sz="1600" dirty="0">
                <a:solidFill>
                  <a:prstClr val="black"/>
                </a:solidFill>
                <a:effectLst/>
                <a:latin typeface="David" panose="020E0502060401010101" pitchFamily="34" charset="-79"/>
                <a:ea typeface="David" panose="020E0502060401010101" pitchFamily="34" charset="-79"/>
                <a:cs typeface="David" panose="020E0502060401010101" pitchFamily="34" charset="-79"/>
              </a:rPr>
              <a:t>.</a:t>
            </a:r>
          </a:p>
          <a:p>
            <a:pPr marL="390069" lvl="6" indent="-285750" algn="just" defTabSz="821902" rtl="1">
              <a:spcBef>
                <a:spcPts val="450"/>
              </a:spcBef>
              <a:defRPr/>
            </a:pPr>
            <a:endParaRPr lang="he-IL" sz="1600" dirty="0">
              <a:solidFill>
                <a:prstClr val="black"/>
              </a:solidFill>
              <a:latin typeface="David" panose="020E0502060401010101" pitchFamily="34" charset="-79"/>
              <a:ea typeface="David" panose="020E0502060401010101" pitchFamily="34" charset="-79"/>
              <a:cs typeface="David" panose="020E0502060401010101" pitchFamily="34" charset="-79"/>
            </a:endParaRPr>
          </a:p>
          <a:p>
            <a:pPr algn="just" defTabSz="821902" rtl="1">
              <a:spcBef>
                <a:spcPts val="450"/>
              </a:spcBef>
              <a:defRPr/>
            </a:pPr>
            <a:r>
              <a:rPr lang="he-IL" sz="1600" dirty="0">
                <a:effectLst/>
                <a:ea typeface="David" panose="020E0502060401010101" pitchFamily="34" charset="-79"/>
                <a:cs typeface="David" panose="020E0502060401010101" pitchFamily="34" charset="-79"/>
              </a:rPr>
              <a:t>ההצעה</a:t>
            </a:r>
            <a:r>
              <a:rPr lang="he-IL" sz="1600" dirty="0">
                <a:effectLst/>
                <a:latin typeface="Times New Roman" panose="02020603050405020304" pitchFamily="18" charset="0"/>
                <a:ea typeface="David" panose="020E0502060401010101" pitchFamily="34" charset="-79"/>
                <a:cs typeface="David" panose="020E0502060401010101" pitchFamily="34" charset="-79"/>
              </a:rPr>
              <a:t> הסופית הזולה ביותר תהיה ההצעה הזוכה במכרז</a:t>
            </a:r>
            <a:r>
              <a:rPr lang="he-IL" sz="1600" dirty="0">
                <a:solidFill>
                  <a:prstClr val="black"/>
                </a:solidFill>
                <a:latin typeface="David" panose="020E0502060401010101" pitchFamily="34" charset="-79"/>
                <a:ea typeface="David" panose="020E0502060401010101" pitchFamily="34" charset="-79"/>
                <a:cs typeface="David" panose="020E0502060401010101" pitchFamily="34" charset="-79"/>
              </a:rPr>
              <a:t>.</a:t>
            </a:r>
            <a:endParaRPr lang="he-IL" sz="1600" dirty="0">
              <a:solidFill>
                <a:prstClr val="black"/>
              </a:solidFill>
              <a:latin typeface="David" panose="020E0502060401010101" pitchFamily="34" charset="-79"/>
              <a:cs typeface="David" panose="020E0502060401010101" pitchFamily="34" charset="-79"/>
            </a:endParaRPr>
          </a:p>
          <a:p>
            <a:pPr marL="685800" lvl="2" indent="0" algn="r" rtl="1">
              <a:lnSpc>
                <a:spcPct val="150000"/>
              </a:lnSpc>
              <a:buNone/>
            </a:pPr>
            <a:r>
              <a:rPr lang="he-IL" sz="1600" dirty="0"/>
              <a:t> </a:t>
            </a:r>
            <a:r>
              <a:rPr lang="he-IL" sz="1600" b="1" dirty="0"/>
              <a:t> </a:t>
            </a:r>
            <a:endParaRPr lang="en-US" sz="1600" b="1" dirty="0"/>
          </a:p>
        </p:txBody>
      </p:sp>
    </p:spTree>
    <p:extLst>
      <p:ext uri="{BB962C8B-B14F-4D97-AF65-F5344CB8AC3E}">
        <p14:creationId xmlns:p14="http://schemas.microsoft.com/office/powerpoint/2010/main" val="19472860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2">
            <a:extLst>
              <a:ext uri="{FF2B5EF4-FFF2-40B4-BE49-F238E27FC236}">
                <a16:creationId xmlns:a16="http://schemas.microsoft.com/office/drawing/2014/main" xmlns="" id="{D792C05A-7F43-4D03-AF97-8504305E06EA}"/>
              </a:ext>
            </a:extLst>
          </p:cNvPr>
          <p:cNvSpPr txBox="1">
            <a:spLocks noChangeArrowheads="1"/>
          </p:cNvSpPr>
          <p:nvPr/>
        </p:nvSpPr>
        <p:spPr bwMode="auto">
          <a:xfrm>
            <a:off x="904266" y="4269680"/>
            <a:ext cx="712154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ctr" rtl="1" eaLnBrk="1" hangingPunct="1">
              <a:lnSpc>
                <a:spcPct val="100000"/>
              </a:lnSpc>
              <a:spcBef>
                <a:spcPct val="0"/>
              </a:spcBef>
              <a:buFontTx/>
              <a:buNone/>
            </a:pPr>
            <a:endParaRPr lang="he-IL" altLang="he-IL" sz="2800" b="1" dirty="0">
              <a:solidFill>
                <a:schemeClr val="bg1"/>
              </a:solidFill>
              <a:latin typeface="Calibri" panose="020F0502020204030204" pitchFamily="34" charset="0"/>
              <a:cs typeface="Calibri" panose="020F0502020204030204" pitchFamily="34" charset="0"/>
            </a:endParaRPr>
          </a:p>
          <a:p>
            <a:pPr algn="r" rtl="1" eaLnBrk="1" hangingPunct="1">
              <a:lnSpc>
                <a:spcPct val="100000"/>
              </a:lnSpc>
              <a:spcBef>
                <a:spcPct val="0"/>
              </a:spcBef>
              <a:buFontTx/>
              <a:buNone/>
            </a:pPr>
            <a:r>
              <a:rPr lang="he-IL" altLang="he-IL" sz="2800" b="1" dirty="0">
                <a:solidFill>
                  <a:schemeClr val="bg1"/>
                </a:solidFill>
                <a:latin typeface="Calibri" panose="020F0502020204030204" pitchFamily="34" charset="0"/>
                <a:cs typeface="Calibri" panose="020F0502020204030204" pitchFamily="34" charset="0"/>
              </a:rPr>
              <a:t>5. הסדרים חוזיים </a:t>
            </a:r>
            <a:endParaRPr lang="he-IL" altLang="he-IL" sz="2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59344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marL="0" marR="0" lvl="0" indent="0" algn="ctr" defTabSz="712788" rtl="0" eaLnBrk="0" fontAlgn="base" latinLnBrk="0" hangingPunct="0">
              <a:lnSpc>
                <a:spcPct val="100000"/>
              </a:lnSpc>
              <a:spcBef>
                <a:spcPct val="0"/>
              </a:spcBef>
              <a:spcAft>
                <a:spcPct val="0"/>
              </a:spcAft>
              <a:buClrTx/>
              <a:buSzTx/>
              <a:buFontTx/>
              <a:buNone/>
              <a:tabLst/>
              <a:defRPr/>
            </a:pPr>
            <a:fld id="{E0623974-DA22-41E3-94D8-AE20484E68A4}" type="slidenum">
              <a:rPr kumimoji="0" lang="en-US" sz="1400" b="0" i="0" u="none" strike="noStrike" kern="1200" cap="none" spc="0" normalizeH="0" baseline="0" noProof="0" smtClean="0">
                <a:ln>
                  <a:noFill/>
                </a:ln>
                <a:solidFill>
                  <a:prstClr val="black">
                    <a:tint val="75000"/>
                  </a:prstClr>
                </a:solidFill>
                <a:effectLst/>
                <a:uLnTx/>
                <a:uFillTx/>
                <a:latin typeface="David" panose="020E0502060401010101" pitchFamily="34" charset="-79"/>
                <a:ea typeface="+mn-ea"/>
                <a:cs typeface="David" panose="020E0502060401010101" pitchFamily="34" charset="-79"/>
              </a:rPr>
              <a:pPr marL="0" marR="0" lvl="0" indent="0" algn="ctr" defTabSz="712788" rtl="0" eaLnBrk="0" fontAlgn="base" latinLnBrk="0" hangingPunct="0">
                <a:lnSpc>
                  <a:spcPct val="100000"/>
                </a:lnSpc>
                <a:spcBef>
                  <a:spcPct val="0"/>
                </a:spcBef>
                <a:spcAft>
                  <a:spcPct val="0"/>
                </a:spcAft>
                <a:buClrTx/>
                <a:buSzTx/>
                <a:buFontTx/>
                <a:buNone/>
                <a:tabLst/>
                <a:defRPr/>
              </a:pPr>
              <a:t>44</a:t>
            </a:fld>
            <a:endParaRPr kumimoji="0" lang="en-US" sz="1400" b="0" i="0" u="none" strike="noStrike" kern="1200" cap="none" spc="0" normalizeH="0" baseline="0" noProof="0">
              <a:ln>
                <a:noFill/>
              </a:ln>
              <a:solidFill>
                <a:prstClr val="black">
                  <a:tint val="75000"/>
                </a:prstClr>
              </a:solidFill>
              <a:effectLst/>
              <a:uLnTx/>
              <a:uFillTx/>
              <a:latin typeface="David" panose="020E0502060401010101" pitchFamily="34" charset="-79"/>
              <a:ea typeface="+mn-ea"/>
              <a:cs typeface="David" panose="020E0502060401010101" pitchFamily="34" charset="-79"/>
            </a:endParaRPr>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316047" y="772206"/>
            <a:ext cx="8497887" cy="44373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lvl="1" indent="0" algn="just" rtl="1">
              <a:buNone/>
            </a:pPr>
            <a:r>
              <a:rPr lang="he-IL" sz="2000" b="1" u="sng" dirty="0">
                <a:latin typeface="+mj-lt"/>
              </a:rPr>
              <a:t>לוחות זמנים ואבני דרך לביצוע:</a:t>
            </a:r>
            <a:r>
              <a:rPr lang="en-US" sz="2000" b="1" u="sng" dirty="0">
                <a:latin typeface="+mj-lt"/>
              </a:rPr>
              <a:t> </a:t>
            </a:r>
            <a:endParaRPr lang="he-IL" sz="2000" b="1" u="sng" dirty="0">
              <a:latin typeface="+mj-lt"/>
            </a:endParaRPr>
          </a:p>
          <a:p>
            <a:pPr lvl="0" algn="just" rtl="1"/>
            <a:r>
              <a:rPr lang="he-IL" sz="1750" dirty="0"/>
              <a:t>הקבלן נדרש להשלים את ביצוע כל העבודות המוטלות עליו לפי החוזה בתוך </a:t>
            </a:r>
            <a:r>
              <a:rPr lang="he-IL" sz="1750" u="sng" dirty="0"/>
              <a:t>27 חודשים</a:t>
            </a:r>
            <a:r>
              <a:rPr lang="he-IL" sz="1750" dirty="0"/>
              <a:t> מהמועד הקובע שיפורט בצו התחלת עבודה. </a:t>
            </a:r>
          </a:p>
          <a:p>
            <a:pPr lvl="0" algn="just" rtl="1"/>
            <a:r>
              <a:rPr lang="he-IL" sz="1750" dirty="0" err="1"/>
              <a:t>נת"ע</a:t>
            </a:r>
            <a:r>
              <a:rPr lang="he-IL" sz="1750" dirty="0"/>
              <a:t> אינה מתחייבת כי הקבלן יקבל, בעת ובעונה אחת, זכות גישה מלאה לכל שטחי העבודה הנדרשים. קבלת הרשאת גישה לשטחי עבודה שונים, במועדים שונים, לא תהווה סיבה להארכת משך הביצוע, לשינויים במחירי היחידה או לתביעה אחרת מצד הקבלן, ולא תזכה את הקבלן בפיצוי כלשהו, גם אם הדבר יחייב את הקבלן לבצע התאמות לשלבי או לשיטות הביצוע של העבודות.  </a:t>
            </a:r>
            <a:endParaRPr lang="en-US" sz="1750" dirty="0"/>
          </a:p>
          <a:p>
            <a:pPr lvl="0" algn="just" rtl="1"/>
            <a:r>
              <a:rPr lang="he-IL" sz="1750" dirty="0"/>
              <a:t>מתן צו התחלת עבודה יינתן בהתראה מראש של 7 ימים לפחות מיום תחילת ביצוע המבנה. נת"ע רשאית אך אינה חייבת ליתן לקבלן צו התחלת עבודה </a:t>
            </a:r>
            <a:r>
              <a:rPr lang="he-IL" sz="1750" u="sng" dirty="0"/>
              <a:t>עוד לפני</a:t>
            </a:r>
            <a:r>
              <a:rPr lang="he-IL" sz="1750" dirty="0"/>
              <a:t> אותם 7 ימים והקבלן יידרש לנצל את פרק הזמן שיחלוף עד ליום תחילת ביצוע המבנה על מנת לבצע תיאומים נדרשים, לקבל היתרי חפירה ולבצע את כל יתר פעולות ההכנה הנדרשות עפ"י החוזה או הדין.   </a:t>
            </a:r>
            <a:endParaRPr lang="en-US" sz="1750" dirty="0"/>
          </a:p>
          <a:p>
            <a:pPr algn="just" rtl="1"/>
            <a:r>
              <a:rPr lang="he-IL" sz="1750" dirty="0"/>
              <a:t>יובהר כי נת"ע אינה מתחייבת למועד מסוים שבו הקבלן יקבל צו התחלת עבודה. הקבלן מתחייב כי יהא ערוך לביצוע העבודות תוך 7 יום מיד עם קבלת צו התחלת עבודה. </a:t>
            </a:r>
          </a:p>
          <a:p>
            <a:pPr algn="just" rtl="1"/>
            <a:r>
              <a:rPr lang="he-IL" sz="1750" dirty="0"/>
              <a:t>יובהר כי הצעת הקבלן במכרז תעמוד בתוקפה לפחות למשך 12 חודשים מהמועד האחרון להגשת הצעות במכרז זה. </a:t>
            </a:r>
          </a:p>
        </p:txBody>
      </p:sp>
      <p:sp>
        <p:nvSpPr>
          <p:cNvPr id="6" name="TextBox 5">
            <a:extLst>
              <a:ext uri="{FF2B5EF4-FFF2-40B4-BE49-F238E27FC236}">
                <a16:creationId xmlns:a16="http://schemas.microsoft.com/office/drawing/2014/main" xmlns="" id="{CAD8090C-C230-4EE3-8320-96EE1BF885C9}"/>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a:t>
            </a:r>
            <a:endParaRPr lang="he-IL" altLang="he-IL"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06949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a:extLst>
              <a:ext uri="{FF2B5EF4-FFF2-40B4-BE49-F238E27FC236}">
                <a16:creationId xmlns:a16="http://schemas.microsoft.com/office/drawing/2014/main" xmlns="" id="{1F48E924-FCE0-4FD4-B309-A50D0F75DB5F}"/>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אבני דרך חוזיות 1/2</a:t>
            </a:r>
          </a:p>
        </p:txBody>
      </p:sp>
      <p:graphicFrame>
        <p:nvGraphicFramePr>
          <p:cNvPr id="2" name="טבלה 1">
            <a:extLst>
              <a:ext uri="{FF2B5EF4-FFF2-40B4-BE49-F238E27FC236}">
                <a16:creationId xmlns:a16="http://schemas.microsoft.com/office/drawing/2014/main" xmlns="" id="{B0A3FBC8-6D35-4409-AB70-4465DF871CBD}"/>
              </a:ext>
            </a:extLst>
          </p:cNvPr>
          <p:cNvGraphicFramePr>
            <a:graphicFrameLocks noGrp="1"/>
          </p:cNvGraphicFramePr>
          <p:nvPr>
            <p:extLst>
              <p:ext uri="{D42A27DB-BD31-4B8C-83A1-F6EECF244321}">
                <p14:modId xmlns:p14="http://schemas.microsoft.com/office/powerpoint/2010/main" val="3492073472"/>
              </p:ext>
            </p:extLst>
          </p:nvPr>
        </p:nvGraphicFramePr>
        <p:xfrm>
          <a:off x="505326" y="1204149"/>
          <a:ext cx="8010024" cy="3343787"/>
        </p:xfrm>
        <a:graphic>
          <a:graphicData uri="http://schemas.openxmlformats.org/drawingml/2006/table">
            <a:tbl>
              <a:tblPr rtl="1">
                <a:tableStyleId>{5C22544A-7EE6-4342-B048-85BDC9FD1C3A}</a:tableStyleId>
              </a:tblPr>
              <a:tblGrid>
                <a:gridCol w="1131015">
                  <a:extLst>
                    <a:ext uri="{9D8B030D-6E8A-4147-A177-3AD203B41FA5}">
                      <a16:colId xmlns:a16="http://schemas.microsoft.com/office/drawing/2014/main" xmlns="" val="4208231744"/>
                    </a:ext>
                  </a:extLst>
                </a:gridCol>
                <a:gridCol w="2451067">
                  <a:extLst>
                    <a:ext uri="{9D8B030D-6E8A-4147-A177-3AD203B41FA5}">
                      <a16:colId xmlns:a16="http://schemas.microsoft.com/office/drawing/2014/main" xmlns="" val="3487230766"/>
                    </a:ext>
                  </a:extLst>
                </a:gridCol>
                <a:gridCol w="1404958">
                  <a:extLst>
                    <a:ext uri="{9D8B030D-6E8A-4147-A177-3AD203B41FA5}">
                      <a16:colId xmlns:a16="http://schemas.microsoft.com/office/drawing/2014/main" xmlns="" val="3249835857"/>
                    </a:ext>
                  </a:extLst>
                </a:gridCol>
                <a:gridCol w="1512293">
                  <a:extLst>
                    <a:ext uri="{9D8B030D-6E8A-4147-A177-3AD203B41FA5}">
                      <a16:colId xmlns:a16="http://schemas.microsoft.com/office/drawing/2014/main" xmlns="" val="69867679"/>
                    </a:ext>
                  </a:extLst>
                </a:gridCol>
                <a:gridCol w="1510691">
                  <a:extLst>
                    <a:ext uri="{9D8B030D-6E8A-4147-A177-3AD203B41FA5}">
                      <a16:colId xmlns:a16="http://schemas.microsoft.com/office/drawing/2014/main" xmlns="" val="2226946144"/>
                    </a:ext>
                  </a:extLst>
                </a:gridCol>
              </a:tblGrid>
              <a:tr h="1167705">
                <a:tc>
                  <a:txBody>
                    <a:bodyPr/>
                    <a:lstStyle/>
                    <a:p>
                      <a:pPr algn="ctr" rtl="1">
                        <a:lnSpc>
                          <a:spcPts val="1600"/>
                        </a:lnSpc>
                        <a:spcBef>
                          <a:spcPts val="300"/>
                        </a:spcBef>
                        <a:spcAft>
                          <a:spcPts val="300"/>
                        </a:spcAft>
                      </a:pPr>
                      <a:r>
                        <a:rPr lang="he-IL" sz="1200" kern="0">
                          <a:effectLst/>
                        </a:rPr>
                        <a:t>מס' אבן דרך חוזית</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dirty="0">
                          <a:effectLst/>
                        </a:rPr>
                        <a:t>תיאור אבן דרך</a:t>
                      </a: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מועד מאוחר ביותר להשלמת כל שלב, בחודשים קלנדריים החל ממועד מתן גישה למקום המבנה</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סכום פיצוי כספי בגין  עיכוב בהשלמת אבן הדרך</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a:effectLst/>
                        </a:rPr>
                        <a:t>שיעור פיצוי מוסכם מקסימאלי</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extLst>
                  <a:ext uri="{0D108BD9-81ED-4DB2-BD59-A6C34878D82A}">
                    <a16:rowId xmlns:a16="http://schemas.microsoft.com/office/drawing/2014/main" xmlns="" val="374513888"/>
                  </a:ext>
                </a:extLst>
              </a:tr>
              <a:tr h="550378">
                <a:tc>
                  <a:txBody>
                    <a:bodyPr/>
                    <a:lstStyle/>
                    <a:p>
                      <a:pPr algn="ctr" rtl="1">
                        <a:lnSpc>
                          <a:spcPts val="1600"/>
                        </a:lnSpc>
                        <a:spcBef>
                          <a:spcPts val="300"/>
                        </a:spcBef>
                        <a:spcAft>
                          <a:spcPts val="300"/>
                        </a:spcAft>
                      </a:pPr>
                      <a:r>
                        <a:rPr lang="en-US" sz="1200" kern="0">
                          <a:effectLst/>
                        </a:rPr>
                        <a:t>1</a:t>
                      </a:r>
                      <a:r>
                        <a:rPr lang="he-IL" sz="1200" kern="0">
                          <a:effectLst/>
                        </a:rPr>
                        <a:t>.</a:t>
                      </a:r>
                      <a:endParaRPr lang="en-US" sz="1100" kern="1600">
                        <a:effectLst/>
                      </a:endParaRPr>
                    </a:p>
                    <a:p>
                      <a:pPr algn="ctr" rtl="1">
                        <a:lnSpc>
                          <a:spcPts val="1600"/>
                        </a:lnSpc>
                        <a:spcBef>
                          <a:spcPts val="300"/>
                        </a:spcBef>
                        <a:spcAft>
                          <a:spcPts val="300"/>
                        </a:spcAft>
                      </a:pPr>
                      <a:r>
                        <a:rPr lang="he-IL" sz="12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גמר העברת תנועה לצד צפון</a:t>
                      </a:r>
                      <a:endParaRPr lang="en-US" sz="1100" kern="1600">
                        <a:effectLst/>
                      </a:endParaRPr>
                    </a:p>
                    <a:p>
                      <a:pPr algn="ctr" rtl="1">
                        <a:lnSpc>
                          <a:spcPts val="1600"/>
                        </a:lnSpc>
                      </a:pPr>
                      <a:r>
                        <a:rPr lang="he-IL" sz="11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2</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a:effectLst/>
                        </a:rPr>
                        <a:t>1%</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1800761193"/>
                  </a:ext>
                </a:extLst>
              </a:tr>
              <a:tr h="1163516">
                <a:tc>
                  <a:txBody>
                    <a:bodyPr/>
                    <a:lstStyle/>
                    <a:p>
                      <a:pPr algn="ctr" rtl="0">
                        <a:lnSpc>
                          <a:spcPts val="1600"/>
                        </a:lnSpc>
                        <a:spcBef>
                          <a:spcPts val="300"/>
                        </a:spcBef>
                        <a:spcAft>
                          <a:spcPts val="300"/>
                        </a:spcAft>
                      </a:pPr>
                      <a:r>
                        <a:rPr lang="en-US" sz="1200" kern="0">
                          <a:effectLst/>
                        </a:rPr>
                        <a:t>2</a:t>
                      </a:r>
                      <a:r>
                        <a:rPr lang="he-IL" sz="1200" kern="0">
                          <a:effectLst/>
                        </a:rPr>
                        <a:t>.</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גמר ביצוע תשתיות חדשות, מילוי חוזר, אבני שפה, אספלט בצד הדרומי של שד' ירושלים - מחתך 2+830 עד 4+500</a:t>
                      </a:r>
                      <a:r>
                        <a:rPr lang="he-IL" sz="1100" kern="0">
                          <a:effectLst/>
                        </a:rPr>
                        <a:t> והעברת התנועה לצד דרום.</a:t>
                      </a:r>
                      <a:endParaRPr lang="en-US" sz="1100" kern="1600">
                        <a:effectLst/>
                      </a:endParaRPr>
                    </a:p>
                    <a:p>
                      <a:pPr algn="ctr" rtl="1">
                        <a:lnSpc>
                          <a:spcPts val="1600"/>
                        </a:lnSpc>
                      </a:pPr>
                      <a:r>
                        <a:rPr lang="he-IL" sz="11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a:effectLst/>
                        </a:rPr>
                        <a:t>13</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a:effectLst/>
                        </a:rPr>
                        <a:t>3%</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3744987127"/>
                  </a:ext>
                </a:extLst>
              </a:tr>
              <a:tr h="462188">
                <a:tc>
                  <a:txBody>
                    <a:bodyPr/>
                    <a:lstStyle/>
                    <a:p>
                      <a:pPr algn="ctr" rtl="1">
                        <a:lnSpc>
                          <a:spcPts val="1600"/>
                        </a:lnSpc>
                        <a:spcBef>
                          <a:spcPts val="300"/>
                        </a:spcBef>
                        <a:spcAft>
                          <a:spcPts val="300"/>
                        </a:spcAft>
                      </a:pPr>
                      <a:r>
                        <a:rPr lang="he-IL" sz="1200" kern="0" dirty="0">
                          <a:effectLst/>
                        </a:rPr>
                        <a:t>3.</a:t>
                      </a: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גמר ביצוע עבודות פיתוח הרחוב בצד הדרומי</a:t>
                      </a:r>
                      <a:endParaRPr lang="en-US" sz="1100" kern="1600">
                        <a:effectLst/>
                      </a:endParaRPr>
                    </a:p>
                    <a:p>
                      <a:pPr algn="ctr" rtl="1">
                        <a:lnSpc>
                          <a:spcPts val="1600"/>
                        </a:lnSpc>
                      </a:pPr>
                      <a:r>
                        <a:rPr lang="he-IL" sz="11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a:effectLst/>
                        </a:rPr>
                        <a:t>17</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tc>
                <a:tc>
                  <a:txBody>
                    <a:bodyPr/>
                    <a:lstStyle/>
                    <a:p>
                      <a:pPr algn="ctr" rtl="1">
                        <a:lnSpc>
                          <a:spcPts val="1600"/>
                        </a:lnSpc>
                        <a:spcBef>
                          <a:spcPts val="300"/>
                        </a:spcBef>
                        <a:spcAft>
                          <a:spcPts val="300"/>
                        </a:spcAft>
                      </a:pPr>
                      <a:r>
                        <a:rPr lang="he-IL" sz="1200" kern="0" dirty="0">
                          <a:effectLst/>
                        </a:rPr>
                        <a:t>1%</a:t>
                      </a: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2122139305"/>
                  </a:ext>
                </a:extLst>
              </a:tr>
            </a:tbl>
          </a:graphicData>
        </a:graphic>
      </p:graphicFrame>
    </p:spTree>
    <p:extLst>
      <p:ext uri="{BB962C8B-B14F-4D97-AF65-F5344CB8AC3E}">
        <p14:creationId xmlns:p14="http://schemas.microsoft.com/office/powerpoint/2010/main" val="22974542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a:extLst>
              <a:ext uri="{FF2B5EF4-FFF2-40B4-BE49-F238E27FC236}">
                <a16:creationId xmlns:a16="http://schemas.microsoft.com/office/drawing/2014/main" xmlns="" id="{1F48E924-FCE0-4FD4-B309-A50D0F75DB5F}"/>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אבני דרך חוזיות 2/2</a:t>
            </a:r>
          </a:p>
        </p:txBody>
      </p:sp>
      <p:graphicFrame>
        <p:nvGraphicFramePr>
          <p:cNvPr id="3" name="טבלה 2">
            <a:extLst>
              <a:ext uri="{FF2B5EF4-FFF2-40B4-BE49-F238E27FC236}">
                <a16:creationId xmlns:a16="http://schemas.microsoft.com/office/drawing/2014/main" xmlns="" id="{AC9C3D61-9A29-4DAC-935F-F42AB00AE4AB}"/>
              </a:ext>
            </a:extLst>
          </p:cNvPr>
          <p:cNvGraphicFramePr>
            <a:graphicFrameLocks noGrp="1"/>
          </p:cNvGraphicFramePr>
          <p:nvPr>
            <p:extLst>
              <p:ext uri="{D42A27DB-BD31-4B8C-83A1-F6EECF244321}">
                <p14:modId xmlns:p14="http://schemas.microsoft.com/office/powerpoint/2010/main" val="1681132339"/>
              </p:ext>
            </p:extLst>
          </p:nvPr>
        </p:nvGraphicFramePr>
        <p:xfrm>
          <a:off x="628650" y="891155"/>
          <a:ext cx="7886700" cy="3355383"/>
        </p:xfrm>
        <a:graphic>
          <a:graphicData uri="http://schemas.openxmlformats.org/drawingml/2006/table">
            <a:tbl>
              <a:tblPr rtl="1">
                <a:tableStyleId>{5C22544A-7EE6-4342-B048-85BDC9FD1C3A}</a:tableStyleId>
              </a:tblPr>
              <a:tblGrid>
                <a:gridCol w="1113602">
                  <a:extLst>
                    <a:ext uri="{9D8B030D-6E8A-4147-A177-3AD203B41FA5}">
                      <a16:colId xmlns:a16="http://schemas.microsoft.com/office/drawing/2014/main" xmlns="" val="1458897127"/>
                    </a:ext>
                  </a:extLst>
                </a:gridCol>
                <a:gridCol w="2413330">
                  <a:extLst>
                    <a:ext uri="{9D8B030D-6E8A-4147-A177-3AD203B41FA5}">
                      <a16:colId xmlns:a16="http://schemas.microsoft.com/office/drawing/2014/main" xmlns="" val="1411192126"/>
                    </a:ext>
                  </a:extLst>
                </a:gridCol>
                <a:gridCol w="1383327">
                  <a:extLst>
                    <a:ext uri="{9D8B030D-6E8A-4147-A177-3AD203B41FA5}">
                      <a16:colId xmlns:a16="http://schemas.microsoft.com/office/drawing/2014/main" xmlns="" val="2915453693"/>
                    </a:ext>
                  </a:extLst>
                </a:gridCol>
                <a:gridCol w="1489009">
                  <a:extLst>
                    <a:ext uri="{9D8B030D-6E8A-4147-A177-3AD203B41FA5}">
                      <a16:colId xmlns:a16="http://schemas.microsoft.com/office/drawing/2014/main" xmlns="" val="17072241"/>
                    </a:ext>
                  </a:extLst>
                </a:gridCol>
                <a:gridCol w="1487432">
                  <a:extLst>
                    <a:ext uri="{9D8B030D-6E8A-4147-A177-3AD203B41FA5}">
                      <a16:colId xmlns:a16="http://schemas.microsoft.com/office/drawing/2014/main" xmlns="" val="4007256257"/>
                    </a:ext>
                  </a:extLst>
                </a:gridCol>
              </a:tblGrid>
              <a:tr h="553415">
                <a:tc>
                  <a:txBody>
                    <a:bodyPr/>
                    <a:lstStyle/>
                    <a:p>
                      <a:pPr algn="ctr" rtl="1">
                        <a:lnSpc>
                          <a:spcPts val="1600"/>
                        </a:lnSpc>
                        <a:spcBef>
                          <a:spcPts val="300"/>
                        </a:spcBef>
                        <a:spcAft>
                          <a:spcPts val="300"/>
                        </a:spcAft>
                      </a:pPr>
                      <a:r>
                        <a:rPr lang="he-IL" sz="1200" kern="0">
                          <a:effectLst/>
                        </a:rPr>
                        <a:t>4</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מסירת חדרי טרפו לחח"י</a:t>
                      </a:r>
                      <a:endParaRPr lang="en-US" sz="1100" kern="1600">
                        <a:effectLst/>
                      </a:endParaRPr>
                    </a:p>
                    <a:p>
                      <a:pPr algn="ctr" rtl="1">
                        <a:lnSpc>
                          <a:spcPts val="1600"/>
                        </a:lnSpc>
                      </a:pPr>
                      <a:r>
                        <a:rPr lang="he-IL" sz="1100" kern="160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dirty="0">
                          <a:effectLst/>
                        </a:rPr>
                        <a:t>18</a:t>
                      </a: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1144735260"/>
                  </a:ext>
                </a:extLst>
              </a:tr>
              <a:tr h="1121746">
                <a:tc>
                  <a:txBody>
                    <a:bodyPr/>
                    <a:lstStyle/>
                    <a:p>
                      <a:pPr algn="ctr" rtl="1">
                        <a:lnSpc>
                          <a:spcPts val="1600"/>
                        </a:lnSpc>
                        <a:spcBef>
                          <a:spcPts val="300"/>
                        </a:spcBef>
                        <a:spcAft>
                          <a:spcPts val="300"/>
                        </a:spcAft>
                      </a:pPr>
                      <a:r>
                        <a:rPr lang="he-IL" sz="1200" kern="0">
                          <a:effectLst/>
                        </a:rPr>
                        <a:t>5</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גמר ביצוע תשתיות חדשות + מילוי חוזר + אבני שפה + אספלט בצד הצפוני של שד' ירושלים - מחתך 2+830 עד 4+500</a:t>
                      </a:r>
                      <a:endParaRPr lang="en-US" sz="1100" kern="1600">
                        <a:effectLst/>
                      </a:endParaRPr>
                    </a:p>
                    <a:p>
                      <a:pPr algn="ctr" rtl="1">
                        <a:lnSpc>
                          <a:spcPts val="1600"/>
                        </a:lnSpc>
                      </a:pPr>
                      <a:r>
                        <a:rPr lang="he-IL" sz="1100" kern="160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21</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2%</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749751027"/>
                  </a:ext>
                </a:extLst>
              </a:tr>
              <a:tr h="558476">
                <a:tc>
                  <a:txBody>
                    <a:bodyPr/>
                    <a:lstStyle/>
                    <a:p>
                      <a:pPr algn="ctr" rtl="1">
                        <a:lnSpc>
                          <a:spcPts val="1600"/>
                        </a:lnSpc>
                        <a:spcBef>
                          <a:spcPts val="300"/>
                        </a:spcBef>
                        <a:spcAft>
                          <a:spcPts val="300"/>
                        </a:spcAft>
                      </a:pPr>
                      <a:r>
                        <a:rPr lang="he-IL" sz="1200" kern="0">
                          <a:effectLst/>
                        </a:rPr>
                        <a:t>6</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a:effectLst/>
                        </a:rPr>
                        <a:t>גמר ביצוע עבודות פיתוח הרחוב בצד הצפוני</a:t>
                      </a:r>
                      <a:endParaRPr lang="en-US" sz="1100" kern="1600">
                        <a:effectLst/>
                      </a:endParaRPr>
                    </a:p>
                    <a:p>
                      <a:pPr algn="ctr" rtl="1">
                        <a:lnSpc>
                          <a:spcPts val="1600"/>
                        </a:lnSpc>
                      </a:pPr>
                      <a:r>
                        <a:rPr lang="he-IL" sz="1100" kern="1600">
                          <a:effectLst/>
                        </a:rPr>
                        <a:t> </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25</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1%</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910089031"/>
                  </a:ext>
                </a:extLst>
              </a:tr>
              <a:tr h="1121746">
                <a:tc>
                  <a:txBody>
                    <a:bodyPr/>
                    <a:lstStyle/>
                    <a:p>
                      <a:pPr algn="ctr" rtl="1">
                        <a:lnSpc>
                          <a:spcPts val="1600"/>
                        </a:lnSpc>
                        <a:spcBef>
                          <a:spcPts val="300"/>
                        </a:spcBef>
                        <a:spcAft>
                          <a:spcPts val="300"/>
                        </a:spcAft>
                      </a:pPr>
                      <a:r>
                        <a:rPr lang="he-IL" sz="1200" kern="0">
                          <a:effectLst/>
                        </a:rPr>
                        <a:t>7</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pPr>
                      <a:r>
                        <a:rPr lang="he-IL" sz="1100" kern="1600" dirty="0">
                          <a:effectLst/>
                        </a:rPr>
                        <a:t>גמר ביצוע של העבודות ברצועה המרכזית של שד' ירושלים - מחתך 2+830 עד 4+500</a:t>
                      </a:r>
                      <a:endParaRPr lang="en-US" sz="1100" kern="1600" dirty="0">
                        <a:effectLst/>
                      </a:endParaRPr>
                    </a:p>
                    <a:p>
                      <a:pPr algn="ctr" rtl="1">
                        <a:lnSpc>
                          <a:spcPts val="1600"/>
                        </a:lnSpc>
                      </a:pPr>
                      <a:r>
                        <a:rPr lang="he-IL" sz="1100" kern="0" dirty="0">
                          <a:effectLst/>
                        </a:rPr>
                        <a:t>ומסירות.</a:t>
                      </a:r>
                      <a:endParaRPr lang="en-US" sz="1100" kern="1600" dirty="0">
                        <a:effectLst/>
                      </a:endParaRPr>
                    </a:p>
                    <a:p>
                      <a:pPr algn="ctr" rtl="1">
                        <a:lnSpc>
                          <a:spcPts val="1600"/>
                        </a:lnSpc>
                      </a:pPr>
                      <a:r>
                        <a:rPr lang="he-IL" sz="1100" kern="1600" dirty="0">
                          <a:effectLst/>
                        </a:rPr>
                        <a:t> </a:t>
                      </a: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27</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a:effectLst/>
                        </a:rPr>
                        <a:t>0.5% מהתמורה בגין כל חודש איחור</a:t>
                      </a:r>
                      <a:endParaRPr lang="en-US" sz="1100" kern="160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tc>
                  <a:txBody>
                    <a:bodyPr/>
                    <a:lstStyle/>
                    <a:p>
                      <a:pPr algn="ctr" rtl="1">
                        <a:lnSpc>
                          <a:spcPts val="1600"/>
                        </a:lnSpc>
                        <a:spcBef>
                          <a:spcPts val="300"/>
                        </a:spcBef>
                        <a:spcAft>
                          <a:spcPts val="300"/>
                        </a:spcAft>
                      </a:pPr>
                      <a:r>
                        <a:rPr lang="he-IL" sz="1200" kern="0" dirty="0">
                          <a:effectLst/>
                        </a:rPr>
                        <a:t>2%</a:t>
                      </a:r>
                    </a:p>
                    <a:p>
                      <a:pPr algn="ctr" rtl="1">
                        <a:lnSpc>
                          <a:spcPts val="1600"/>
                        </a:lnSpc>
                        <a:spcBef>
                          <a:spcPts val="300"/>
                        </a:spcBef>
                        <a:spcAft>
                          <a:spcPts val="300"/>
                        </a:spcAft>
                      </a:pPr>
                      <a:endParaRPr lang="en-US" sz="1100" kern="1600" dirty="0">
                        <a:effectLst/>
                        <a:latin typeface="Times New Roman" panose="02020603050405020304" pitchFamily="18" charset="0"/>
                        <a:ea typeface="Times New Roman" panose="02020603050405020304" pitchFamily="18" charset="0"/>
                        <a:cs typeface="David" panose="020E0502060401010101" pitchFamily="34" charset="-79"/>
                      </a:endParaRPr>
                    </a:p>
                  </a:txBody>
                  <a:tcPr marL="68580" marR="68580" marT="0" marB="0" anchor="ctr"/>
                </a:tc>
                <a:extLst>
                  <a:ext uri="{0D108BD9-81ED-4DB2-BD59-A6C34878D82A}">
                    <a16:rowId xmlns:a16="http://schemas.microsoft.com/office/drawing/2014/main" xmlns="" val="3726031921"/>
                  </a:ext>
                </a:extLst>
              </a:tr>
            </a:tbl>
          </a:graphicData>
        </a:graphic>
      </p:graphicFrame>
      <p:sp>
        <p:nvSpPr>
          <p:cNvPr id="7" name="מלבן 6">
            <a:extLst>
              <a:ext uri="{FF2B5EF4-FFF2-40B4-BE49-F238E27FC236}">
                <a16:creationId xmlns:a16="http://schemas.microsoft.com/office/drawing/2014/main" xmlns="" id="{4D359465-DFE3-4525-B552-B058B174B0FF}"/>
              </a:ext>
            </a:extLst>
          </p:cNvPr>
          <p:cNvSpPr/>
          <p:nvPr/>
        </p:nvSpPr>
        <p:spPr>
          <a:xfrm>
            <a:off x="248526" y="4246538"/>
            <a:ext cx="8646947" cy="1148007"/>
          </a:xfrm>
          <a:prstGeom prst="rect">
            <a:avLst/>
          </a:prstGeom>
        </p:spPr>
        <p:txBody>
          <a:bodyPr wrap="square">
            <a:spAutoFit/>
          </a:bodyPr>
          <a:lstStyle/>
          <a:p>
            <a:pPr lvl="0" algn="just" rtl="1">
              <a:lnSpc>
                <a:spcPct val="120000"/>
              </a:lnSpc>
              <a:spcBef>
                <a:spcPts val="600"/>
              </a:spcBef>
              <a:spcAft>
                <a:spcPts val="600"/>
              </a:spcAft>
            </a:pPr>
            <a:r>
              <a:rPr lang="he-IL" sz="1750" b="1" dirty="0">
                <a:solidFill>
                  <a:srgbClr val="000000"/>
                </a:solidFill>
                <a:latin typeface="Verdana" panose="020B0604030504040204" pitchFamily="34" charset="0"/>
              </a:rPr>
              <a:t>דגשים לאבני הדרך החוזיות</a:t>
            </a:r>
            <a:r>
              <a:rPr lang="he-IL" sz="1750" dirty="0">
                <a:solidFill>
                  <a:srgbClr val="000000"/>
                </a:solidFill>
                <a:latin typeface="Verdana" panose="020B0604030504040204" pitchFamily="34" charset="0"/>
              </a:rPr>
              <a:t>: </a:t>
            </a:r>
          </a:p>
          <a:p>
            <a:pPr marL="285750" lvl="0" indent="-285750" algn="just" rtl="1">
              <a:lnSpc>
                <a:spcPct val="120000"/>
              </a:lnSpc>
              <a:spcBef>
                <a:spcPts val="600"/>
              </a:spcBef>
              <a:spcAft>
                <a:spcPts val="600"/>
              </a:spcAft>
              <a:buFont typeface="Arial" panose="020B0604020202020204" pitchFamily="34" charset="0"/>
              <a:buChar char="•"/>
            </a:pPr>
            <a:r>
              <a:rPr lang="he-IL" sz="1600" dirty="0"/>
              <a:t>מובהר כי למשך הביצוע האמור יתווסף מרווח בטחון מזמין של 30 ימים. סה"כ משך הביצוע יהיה 28 חודשים </a:t>
            </a:r>
            <a:r>
              <a:rPr lang="he-IL" sz="1600" b="1" u="sng" dirty="0"/>
              <a:t>כולל</a:t>
            </a:r>
            <a:r>
              <a:rPr lang="he-IL" sz="1600" dirty="0"/>
              <a:t> מרווח ביטחון המזמין.</a:t>
            </a:r>
            <a:r>
              <a:rPr lang="he-IL" sz="1600" dirty="0">
                <a:solidFill>
                  <a:srgbClr val="000000"/>
                </a:solidFill>
                <a:latin typeface="Verdana" panose="020B0604030504040204" pitchFamily="34" charset="0"/>
              </a:rPr>
              <a:t> </a:t>
            </a:r>
          </a:p>
        </p:txBody>
      </p:sp>
    </p:spTree>
    <p:extLst>
      <p:ext uri="{BB962C8B-B14F-4D97-AF65-F5344CB8AC3E}">
        <p14:creationId xmlns:p14="http://schemas.microsoft.com/office/powerpoint/2010/main" val="32355380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47</a:t>
            </a:fld>
            <a:endParaRPr lang="en-US"/>
          </a:p>
        </p:txBody>
      </p:sp>
      <p:sp>
        <p:nvSpPr>
          <p:cNvPr id="7" name="TextBox 5">
            <a:extLst>
              <a:ext uri="{FF2B5EF4-FFF2-40B4-BE49-F238E27FC236}">
                <a16:creationId xmlns:a16="http://schemas.microsoft.com/office/drawing/2014/main" xmlns="" id="{85E32E72-81DE-4E3D-B40A-CAF159C29980}"/>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אבני דרך חוזיות </a:t>
            </a:r>
            <a:r>
              <a:rPr lang="he-IL" altLang="he-IL" sz="3200" dirty="0">
                <a:solidFill>
                  <a:schemeClr val="bg1"/>
                </a:solidFill>
                <a:latin typeface="Calibri" panose="020F0502020204030204" pitchFamily="34" charset="0"/>
                <a:cs typeface="Calibri" panose="020F0502020204030204" pitchFamily="34" charset="0"/>
              </a:rPr>
              <a:t> - </a:t>
            </a:r>
            <a:r>
              <a:rPr lang="he-IL" altLang="he-IL" sz="2400" dirty="0">
                <a:solidFill>
                  <a:schemeClr val="bg1"/>
                </a:solidFill>
                <a:latin typeface="Calibri" panose="020F0502020204030204" pitchFamily="34" charset="0"/>
                <a:cs typeface="Calibri" panose="020F0502020204030204" pitchFamily="34" charset="0"/>
              </a:rPr>
              <a:t>המשך דגשים</a:t>
            </a:r>
          </a:p>
        </p:txBody>
      </p:sp>
      <p:sp>
        <p:nvSpPr>
          <p:cNvPr id="8" name="מלבן 7">
            <a:extLst>
              <a:ext uri="{FF2B5EF4-FFF2-40B4-BE49-F238E27FC236}">
                <a16:creationId xmlns:a16="http://schemas.microsoft.com/office/drawing/2014/main" xmlns="" id="{21F99285-096F-4489-92EF-9CC7029F5C96}"/>
              </a:ext>
            </a:extLst>
          </p:cNvPr>
          <p:cNvSpPr/>
          <p:nvPr/>
        </p:nvSpPr>
        <p:spPr>
          <a:xfrm>
            <a:off x="245533" y="673643"/>
            <a:ext cx="8646947" cy="4569328"/>
          </a:xfrm>
          <a:prstGeom prst="rect">
            <a:avLst/>
          </a:prstGeom>
        </p:spPr>
        <p:txBody>
          <a:bodyPr wrap="square">
            <a:spAutoFit/>
          </a:bodyPr>
          <a:lstStyle/>
          <a:p>
            <a:pPr marL="285750" lvl="0" indent="-285750" algn="just" rtl="1">
              <a:lnSpc>
                <a:spcPct val="120000"/>
              </a:lnSpc>
              <a:spcBef>
                <a:spcPts val="600"/>
              </a:spcBef>
              <a:spcAft>
                <a:spcPts val="600"/>
              </a:spcAft>
              <a:buFont typeface="Arial" panose="020B0604020202020204" pitchFamily="34" charset="0"/>
              <a:buChar char="•"/>
            </a:pPr>
            <a:r>
              <a:rPr lang="he-IL" sz="1600" dirty="0"/>
              <a:t>מובהר בזאת כי המועדים הנקובים בטבלה הינם המועדים המקסימליים להשלמה והם לאחר הטמעת כל הערותיו של המזמין ביחס לאופן הביצוע ביחס לכל אחת מאבני הדרך.</a:t>
            </a:r>
          </a:p>
          <a:p>
            <a:pPr marL="285750" lvl="0" indent="-285750" algn="just" rtl="1">
              <a:lnSpc>
                <a:spcPct val="120000"/>
              </a:lnSpc>
              <a:spcBef>
                <a:spcPts val="600"/>
              </a:spcBef>
              <a:spcAft>
                <a:spcPts val="600"/>
              </a:spcAft>
              <a:buFont typeface="Arial" panose="020B0604020202020204" pitchFamily="34" charset="0"/>
              <a:buChar char="•"/>
            </a:pPr>
            <a:r>
              <a:rPr lang="he-IL" sz="1600" dirty="0">
                <a:solidFill>
                  <a:srgbClr val="000000"/>
                </a:solidFill>
                <a:latin typeface="Verdana" panose="020B0604030504040204" pitchFamily="34" charset="0"/>
              </a:rPr>
              <a:t>כל שינוי באבני הדרך החוזיות יהיה כפוף לאישורו המוקדם של המזמין, אשר יהיה רשאי לדחות כל הצעה של הקבלן לשינוי באבני הדרך החוזיות, לאשרה או לאשרה בכפוף לתנאים, על פי שיקול דעתו הבלעדי של המזמין. </a:t>
            </a:r>
          </a:p>
          <a:p>
            <a:pPr marL="285750" lvl="0" indent="-285750" algn="just" rtl="1">
              <a:lnSpc>
                <a:spcPct val="120000"/>
              </a:lnSpc>
              <a:spcBef>
                <a:spcPts val="600"/>
              </a:spcBef>
              <a:spcAft>
                <a:spcPts val="600"/>
              </a:spcAft>
              <a:buFont typeface="Arial" panose="020B0604020202020204" pitchFamily="34" charset="0"/>
              <a:buChar char="•"/>
            </a:pPr>
            <a:r>
              <a:rPr lang="he-IL" sz="1600" dirty="0">
                <a:solidFill>
                  <a:srgbClr val="000000"/>
                </a:solidFill>
                <a:latin typeface="Verdana" panose="020B0604030504040204" pitchFamily="34" charset="0"/>
              </a:rPr>
              <a:t>עמידה באבן דרך משמעה השלמת כל תכולת העבודות על פי התיאור שלעיל. המזמין רשאי לקבוע כי הקבלן עמד באבן דרך מסוימת אף אם נדרשו השלמות מינוריות להשלמתה, ובלבד שהקבלן התחייב להשלימן במועד שיקבע </a:t>
            </a:r>
            <a:r>
              <a:rPr lang="he-IL" sz="1600" dirty="0" err="1">
                <a:solidFill>
                  <a:srgbClr val="000000"/>
                </a:solidFill>
                <a:latin typeface="Verdana" panose="020B0604030504040204" pitchFamily="34" charset="0"/>
              </a:rPr>
              <a:t>מנה"פ</a:t>
            </a:r>
            <a:r>
              <a:rPr lang="he-IL" sz="1600" dirty="0">
                <a:solidFill>
                  <a:srgbClr val="000000"/>
                </a:solidFill>
                <a:latin typeface="Verdana" panose="020B0604030504040204" pitchFamily="34" charset="0"/>
              </a:rPr>
              <a:t> והקבלן עמד בהתחייבותו זו.</a:t>
            </a:r>
          </a:p>
          <a:p>
            <a:pPr marL="285750" lvl="0" indent="-285750" algn="just" rtl="1">
              <a:lnSpc>
                <a:spcPct val="120000"/>
              </a:lnSpc>
              <a:spcBef>
                <a:spcPts val="600"/>
              </a:spcBef>
              <a:spcAft>
                <a:spcPts val="600"/>
              </a:spcAft>
              <a:buFont typeface="Arial" panose="020B0604020202020204" pitchFamily="34" charset="0"/>
              <a:buChar char="•"/>
            </a:pPr>
            <a:r>
              <a:rPr lang="he-IL" sz="1600" dirty="0">
                <a:solidFill>
                  <a:srgbClr val="000000"/>
                </a:solidFill>
                <a:latin typeface="Verdana" panose="020B0604030504040204" pitchFamily="34" charset="0"/>
              </a:rPr>
              <a:t>במידה והקבלן לא ישלים את אבני הדרך מספר 6,5,3,2,1 במועדן אולם ישלים את אבן דרך מספר 7 במועדה – אזי הקבלן יקבל החזר של 80% מסכום הקנסות שקיבל עקב אי עמידה באבני הדרך 1-6, למעט א.ד 4.</a:t>
            </a:r>
          </a:p>
          <a:p>
            <a:pPr marL="285750" lvl="0" indent="-285750" algn="just" rtl="1">
              <a:lnSpc>
                <a:spcPct val="120000"/>
              </a:lnSpc>
              <a:spcBef>
                <a:spcPts val="600"/>
              </a:spcBef>
              <a:spcAft>
                <a:spcPts val="600"/>
              </a:spcAft>
              <a:buFont typeface="Arial" panose="020B0604020202020204" pitchFamily="34" charset="0"/>
              <a:buChar char="•"/>
            </a:pPr>
            <a:r>
              <a:rPr lang="he-IL" sz="1600" dirty="0"/>
              <a:t>בכל מקרה, התקרה המקסימאלית לתשלום פיצויים מוסכמים הינה 10% משכר ההסכם, כקבוע בסעיף 65.1 להסכם (תנאים כלליים). </a:t>
            </a:r>
            <a:endParaRPr lang="he-IL" sz="1600" dirty="0">
              <a:solidFill>
                <a:srgbClr val="000000"/>
              </a:solidFill>
              <a:latin typeface="Verdana" panose="020B0604030504040204" pitchFamily="34" charset="0"/>
            </a:endParaRPr>
          </a:p>
          <a:p>
            <a:pPr lvl="0" algn="just" rtl="1">
              <a:lnSpc>
                <a:spcPct val="120000"/>
              </a:lnSpc>
              <a:spcBef>
                <a:spcPts val="600"/>
              </a:spcBef>
              <a:spcAft>
                <a:spcPts val="600"/>
              </a:spcAft>
            </a:pPr>
            <a:r>
              <a:rPr lang="he-IL" sz="1750" b="1" dirty="0">
                <a:solidFill>
                  <a:srgbClr val="000000"/>
                </a:solidFill>
                <a:latin typeface="Verdana" panose="020B0604030504040204" pitchFamily="34" charset="0"/>
              </a:rPr>
              <a:t>אין בכל האמור בנספח כדי לגרוע מיתר הוראות ההסכם או חובותיו של הקבלן. </a:t>
            </a:r>
          </a:p>
        </p:txBody>
      </p:sp>
    </p:spTree>
    <p:extLst>
      <p:ext uri="{BB962C8B-B14F-4D97-AF65-F5344CB8AC3E}">
        <p14:creationId xmlns:p14="http://schemas.microsoft.com/office/powerpoint/2010/main" val="383469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48</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just" rtl="1">
              <a:buNone/>
            </a:pPr>
            <a:endParaRPr lang="he-IL" sz="1750" b="1" dirty="0">
              <a:latin typeface="+mj-lt"/>
            </a:endParaRPr>
          </a:p>
          <a:p>
            <a:pPr marL="0" lvl="0" indent="0" algn="just" rtl="1">
              <a:buNone/>
            </a:pPr>
            <a:endParaRPr lang="he-IL" sz="1750" b="1"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עיקרי החוזה</a:t>
            </a:r>
          </a:p>
        </p:txBody>
      </p:sp>
      <p:sp>
        <p:nvSpPr>
          <p:cNvPr id="2" name="מלבן 1"/>
          <p:cNvSpPr/>
          <p:nvPr/>
        </p:nvSpPr>
        <p:spPr>
          <a:xfrm>
            <a:off x="334187" y="771631"/>
            <a:ext cx="8497887" cy="6555641"/>
          </a:xfrm>
          <a:prstGeom prst="rect">
            <a:avLst/>
          </a:prstGeom>
        </p:spPr>
        <p:txBody>
          <a:bodyPr wrap="square">
            <a:spAutoFit/>
          </a:bodyPr>
          <a:lstStyle/>
          <a:p>
            <a:pPr marL="285750" indent="-285750" algn="r" rtl="1">
              <a:spcAft>
                <a:spcPts val="0"/>
              </a:spcAft>
              <a:buFont typeface="Arial" panose="020B0604020202020204" pitchFamily="34" charset="0"/>
              <a:buChar char="•"/>
            </a:pPr>
            <a:r>
              <a:rPr lang="he-IL" sz="1750" b="1" dirty="0">
                <a:latin typeface="Calibri" panose="020F0502020204030204" pitchFamily="34" charset="0"/>
                <a:ea typeface="Calibri" panose="020F0502020204030204" pitchFamily="34" charset="0"/>
                <a:cs typeface="+mj-cs"/>
              </a:rPr>
              <a:t>טיפול בעודפי עפר </a:t>
            </a:r>
            <a:endParaRPr lang="en-US" sz="1750" b="1" dirty="0">
              <a:latin typeface="Calibri" panose="020F0502020204030204" pitchFamily="34" charset="0"/>
              <a:ea typeface="Calibri" panose="020F0502020204030204" pitchFamily="34" charset="0"/>
              <a:cs typeface="+mj-cs"/>
            </a:endParaRPr>
          </a:p>
          <a:p>
            <a:pPr algn="just" rtl="1">
              <a:spcAft>
                <a:spcPts val="0"/>
              </a:spcAft>
            </a:pPr>
            <a:r>
              <a:rPr lang="he-IL" sz="1750" dirty="0">
                <a:latin typeface="Calibri" panose="020F0502020204030204" pitchFamily="34" charset="0"/>
                <a:ea typeface="Calibri" panose="020F0502020204030204" pitchFamily="34" charset="0"/>
              </a:rPr>
              <a:t>מלבד תשלום עפ"י מחירי היחידה הרלבנטיים, לא תשולם לקבלן כל תוספת שהיא בגין פינוי פסולת ועודפי חפירה ו/או בגין כל פעולה הנלווית לכך כגון: ניפוי וסינון של פסולת ועודפי חפירה, מילוי חוזר, איסוף או פיזור של מערומי ביניים (ללא הגבלת מס' פעמים), העברת עודפי עפר ופסולת ממקום למקום, הובלה לכל מרחק שהוא, תשלום אגרות הטמנה, תשלום לאתרי פינוי מורשים </a:t>
            </a:r>
            <a:r>
              <a:rPr lang="he-IL" sz="1750" dirty="0" err="1">
                <a:latin typeface="Calibri" panose="020F0502020204030204" pitchFamily="34" charset="0"/>
                <a:ea typeface="Calibri" panose="020F0502020204030204" pitchFamily="34" charset="0"/>
              </a:rPr>
              <a:t>וכיוצ"ב</a:t>
            </a:r>
            <a:r>
              <a:rPr lang="he-IL" sz="1750" dirty="0">
                <a:latin typeface="Calibri" panose="020F0502020204030204" pitchFamily="34" charset="0"/>
                <a:ea typeface="Calibri" panose="020F0502020204030204" pitchFamily="34" charset="0"/>
              </a:rPr>
              <a:t>. על הקבלן לשקלל במחירי היחידה המוצעים את כל העלויות הנ"ל ו/או כל עלות אחרת הנובעת מהטיפול הנדרש בפסולת ו/או בעודפי החפירה</a:t>
            </a:r>
            <a:r>
              <a:rPr lang="he-IL" sz="1750" dirty="0">
                <a:solidFill>
                  <a:srgbClr val="1F497D"/>
                </a:solidFill>
                <a:latin typeface="Calibri" panose="020F0502020204030204" pitchFamily="34" charset="0"/>
                <a:ea typeface="Calibri" panose="020F0502020204030204" pitchFamily="34" charset="0"/>
                <a:cs typeface="Arial" panose="020B0604020202020204" pitchFamily="34" charset="0"/>
              </a:rPr>
              <a:t>. </a:t>
            </a:r>
            <a:endParaRPr lang="en-US" sz="1750" dirty="0">
              <a:latin typeface="Calibri" panose="020F0502020204030204" pitchFamily="34" charset="0"/>
              <a:ea typeface="Calibri" panose="020F0502020204030204" pitchFamily="34" charset="0"/>
            </a:endParaRPr>
          </a:p>
          <a:p>
            <a:pPr marL="285750" indent="-285750" algn="r" rtl="1">
              <a:buFont typeface="Arial" panose="020B0604020202020204" pitchFamily="34" charset="0"/>
              <a:buChar char="•"/>
            </a:pPr>
            <a:endParaRPr lang="he-IL" sz="1750" b="1" dirty="0"/>
          </a:p>
          <a:p>
            <a:pPr marL="285750" indent="-285750" algn="r" rtl="1">
              <a:buFont typeface="Arial" panose="020B0604020202020204" pitchFamily="34" charset="0"/>
              <a:buChar char="•"/>
            </a:pPr>
            <a:r>
              <a:rPr lang="he-IL" sz="1750" b="1" dirty="0"/>
              <a:t>תמחור הסדרי תנועה</a:t>
            </a:r>
            <a:endParaRPr lang="en-US" sz="1750" b="1" dirty="0"/>
          </a:p>
          <a:p>
            <a:pPr algn="just" rtl="1"/>
            <a:r>
              <a:rPr lang="he-IL" sz="1750" dirty="0"/>
              <a:t>כל העלויות הכרוכות בביצוע כל הסדרי תנועה זמניים או בפיקוח עליהם (לרבות עלויות בגין עבודות לילה או משמרות רצופות, ולרבות עלות הסדרי התנועה בשלבי הביניים) - יהיו על חשבון הקבלן ויכללו בתמורה שתיקבע בהתאם להוראות החוזה. תמורה זו תיחשב כתמורה מלאה בגין כל הוצאותיו של הקבלן לצורך ביצוע הסדרי התנועה הזמניים שנקבעו, לרבות תכנון וביצוע שלבי ביניים ו/או התקנת אביזרים ככל שיידרשו, לרבות עלויות פיקוח ותקורה, ולרבות עלויות הנובעות מדרישות מיוחדות של המשטרה, רשות התמרור, משרד התחבורה, רשויות המקומיות ו/או גופים מוסמכים אחרים.</a:t>
            </a:r>
          </a:p>
          <a:p>
            <a:pPr algn="just" rtl="1"/>
            <a:endParaRPr lang="he-IL" sz="1750" dirty="0"/>
          </a:p>
          <a:p>
            <a:pPr algn="r" rtl="1"/>
            <a:r>
              <a:rPr lang="he-IL" sz="1750" dirty="0"/>
              <a:t> </a:t>
            </a:r>
            <a:endParaRPr lang="en-US" sz="1750" dirty="0"/>
          </a:p>
          <a:p>
            <a:pPr algn="just" rtl="1">
              <a:spcAft>
                <a:spcPts val="0"/>
              </a:spcAft>
            </a:pPr>
            <a:endParaRPr lang="he-IL" sz="1750" dirty="0">
              <a:latin typeface="Calibri" panose="020F0502020204030204" pitchFamily="34" charset="0"/>
              <a:ea typeface="Calibri" panose="020F0502020204030204" pitchFamily="34" charset="0"/>
            </a:endParaRPr>
          </a:p>
          <a:p>
            <a:pPr algn="just" rtl="1">
              <a:spcAft>
                <a:spcPts val="0"/>
              </a:spcAft>
            </a:pPr>
            <a:endParaRPr lang="he-IL" sz="1750" dirty="0">
              <a:effectLst/>
              <a:latin typeface="Calibri" panose="020F0502020204030204" pitchFamily="34" charset="0"/>
              <a:ea typeface="Calibri" panose="020F0502020204030204" pitchFamily="34" charset="0"/>
            </a:endParaRPr>
          </a:p>
          <a:p>
            <a:pPr algn="just" rtl="1">
              <a:spcAft>
                <a:spcPts val="0"/>
              </a:spcAft>
            </a:pPr>
            <a:endParaRPr lang="he-IL" sz="1750" dirty="0">
              <a:latin typeface="Calibri" panose="020F0502020204030204" pitchFamily="34" charset="0"/>
              <a:ea typeface="Calibri" panose="020F0502020204030204" pitchFamily="34" charset="0"/>
            </a:endParaRPr>
          </a:p>
          <a:p>
            <a:pPr algn="just" rtl="1">
              <a:spcAft>
                <a:spcPts val="0"/>
              </a:spcAft>
            </a:pPr>
            <a:endParaRPr lang="he-IL" sz="1750" dirty="0">
              <a:effectLst/>
              <a:latin typeface="Calibri" panose="020F0502020204030204" pitchFamily="34" charset="0"/>
              <a:ea typeface="Calibri" panose="020F0502020204030204" pitchFamily="34" charset="0"/>
            </a:endParaRPr>
          </a:p>
          <a:p>
            <a:pPr algn="just" rtl="1">
              <a:spcAft>
                <a:spcPts val="0"/>
              </a:spcAft>
            </a:pPr>
            <a:endParaRPr lang="he-IL" sz="1750" dirty="0">
              <a:latin typeface="Calibri" panose="020F0502020204030204" pitchFamily="34" charset="0"/>
              <a:ea typeface="Calibri" panose="020F0502020204030204" pitchFamily="34" charset="0"/>
            </a:endParaRPr>
          </a:p>
          <a:p>
            <a:pPr algn="just" rtl="1">
              <a:spcAft>
                <a:spcPts val="0"/>
              </a:spcAft>
            </a:pPr>
            <a:endParaRPr lang="he-IL" sz="1750" dirty="0">
              <a:effectLst/>
              <a:latin typeface="Calibri" panose="020F0502020204030204" pitchFamily="34" charset="0"/>
              <a:ea typeface="Calibri" panose="020F0502020204030204" pitchFamily="34" charset="0"/>
            </a:endParaRPr>
          </a:p>
          <a:p>
            <a:pPr algn="just" rtl="1">
              <a:spcAft>
                <a:spcPts val="0"/>
              </a:spcAft>
            </a:pPr>
            <a:endParaRPr lang="en-US" sz="175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51174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49</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just" rtl="1">
              <a:buNone/>
            </a:pPr>
            <a:endParaRPr lang="he-IL" sz="1750" b="1" dirty="0">
              <a:latin typeface="+mj-lt"/>
            </a:endParaRPr>
          </a:p>
          <a:p>
            <a:pPr marL="0" lvl="0" indent="0" algn="just" rtl="1">
              <a:buNone/>
            </a:pPr>
            <a:endParaRPr lang="he-IL" sz="1750" b="1"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עיקרי החוזה</a:t>
            </a:r>
          </a:p>
        </p:txBody>
      </p:sp>
      <p:sp>
        <p:nvSpPr>
          <p:cNvPr id="2" name="מלבן 1"/>
          <p:cNvSpPr/>
          <p:nvPr/>
        </p:nvSpPr>
        <p:spPr>
          <a:xfrm>
            <a:off x="334186" y="1064172"/>
            <a:ext cx="8497887" cy="4131900"/>
          </a:xfrm>
          <a:prstGeom prst="rect">
            <a:avLst/>
          </a:prstGeom>
        </p:spPr>
        <p:txBody>
          <a:bodyPr wrap="square">
            <a:spAutoFit/>
          </a:bodyPr>
          <a:lstStyle/>
          <a:p>
            <a:pPr marL="285750" indent="-285750" algn="r" rtl="1">
              <a:buFont typeface="Arial" panose="020B0604020202020204" pitchFamily="34" charset="0"/>
              <a:buChar char="•"/>
            </a:pPr>
            <a:r>
              <a:rPr lang="he-IL" sz="1750" b="1" dirty="0"/>
              <a:t>תמחור הסדרי תנועה- המשך</a:t>
            </a:r>
          </a:p>
          <a:p>
            <a:pPr algn="just" rtl="1"/>
            <a:r>
              <a:rPr lang="he-IL" sz="1750" dirty="0"/>
              <a:t>התמורה בעד הסדרי תנועה זמניים - לצורך ביצוע כל העבודות בכל אחד משלבי ביצוע המבנה (לרבות בתתי-שלבים / סגירת נתיבים ארעית) תהיה לפי סכום חודשי קבוע שיחושב כדלקמן: כמות הסדרי התנועה שצוינה בכתב הכמויות (על פי הסדרי התנועה הנדרשים על פי </a:t>
            </a:r>
            <a:r>
              <a:rPr lang="he-IL" sz="1750" dirty="0" err="1"/>
              <a:t>התכניות</a:t>
            </a:r>
            <a:r>
              <a:rPr lang="he-IL" sz="1750" dirty="0"/>
              <a:t> המאושרות לשלבי הביצוע העיקריים ו/או על פי הערכת מתכנן נת"ע לגבי תתי-השלבים ו/או המעברים ביניהם), תוכפל בעלות כל אחד מההסדרים על פי הצעת הקבלן. התמורה המתקבלת תוכפל ב-1.15 (בגין תוספות או שינויים בלתי צפויים מראש) ותחולק במספר חודשי הביצוע כפי שנקבעו בנספח התנאים המיוחדים. יובהר, למען הסר ספק, כי התמורה בגין הסדרי תנועה לא תחושב על פי מדידה בפועל. </a:t>
            </a:r>
          </a:p>
          <a:p>
            <a:pPr algn="r" rtl="1"/>
            <a:endParaRPr lang="he-IL" sz="1750" b="1" dirty="0"/>
          </a:p>
          <a:p>
            <a:pPr marL="285750" indent="-285750" algn="r" rtl="1">
              <a:buFont typeface="Arial" panose="020B0604020202020204" pitchFamily="34" charset="0"/>
              <a:buChar char="•"/>
            </a:pPr>
            <a:r>
              <a:rPr lang="he-IL" sz="1750" b="1" dirty="0"/>
              <a:t>שטח התארגנות</a:t>
            </a:r>
            <a:endParaRPr lang="en-US" sz="1750" b="1" dirty="0"/>
          </a:p>
          <a:p>
            <a:pPr algn="just" rtl="1"/>
            <a:r>
              <a:rPr lang="he-IL" sz="1750" dirty="0"/>
              <a:t>שטח התארגנות ואחסנה, משרדי אתר ומחנה עבודה יוקמו ויועתקו לפי הצורך על חשבון הקבלן בתחומי הקו הכחול בלבד ובמקום המיועד לכך עפ"י מסמכי תת"ל 71א'. באחריות הקבלן להשיג על חשבונו כל היתר נדרש להקמת הנ"ל ולשאת בעלות החזקתם של שטחי ההתארגנות והאחסנה. </a:t>
            </a:r>
            <a:endParaRPr lang="en-US" sz="1750" dirty="0"/>
          </a:p>
          <a:p>
            <a:pPr algn="just" rtl="1"/>
            <a:endParaRPr lang="he-IL" sz="1750" dirty="0"/>
          </a:p>
          <a:p>
            <a:pPr algn="just" rtl="1"/>
            <a:endParaRPr lang="en-US" sz="1750" dirty="0"/>
          </a:p>
        </p:txBody>
      </p:sp>
    </p:spTree>
    <p:extLst>
      <p:ext uri="{BB962C8B-B14F-4D97-AF65-F5344CB8AC3E}">
        <p14:creationId xmlns:p14="http://schemas.microsoft.com/office/powerpoint/2010/main" val="515676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a:extLst>
              <a:ext uri="{FF2B5EF4-FFF2-40B4-BE49-F238E27FC236}">
                <a16:creationId xmlns:a16="http://schemas.microsoft.com/office/drawing/2014/main" xmlns="" id="{1B8592F4-39BA-4319-85B1-21453D6D5354}"/>
              </a:ext>
            </a:extLst>
          </p:cNvPr>
          <p:cNvSpPr>
            <a:spLocks noGrp="1"/>
          </p:cNvSpPr>
          <p:nvPr>
            <p:ph type="sldNum" sz="quarter" idx="12"/>
          </p:nvPr>
        </p:nvSpPr>
        <p:spPr/>
        <p:txBody>
          <a:bodyPr/>
          <a:lstStyle/>
          <a:p>
            <a:pPr>
              <a:defRPr/>
            </a:pPr>
            <a:fld id="{E0623974-DA22-41E3-94D8-AE20484E68A4}" type="slidenum">
              <a:rPr lang="en-US" smtClean="0"/>
              <a:pPr>
                <a:defRPr/>
              </a:pPr>
              <a:t>5</a:t>
            </a:fld>
            <a:endParaRPr lang="en-US"/>
          </a:p>
        </p:txBody>
      </p:sp>
      <p:pic>
        <p:nvPicPr>
          <p:cNvPr id="3" name="Picture 10" descr="A close up of a map&#10;&#10;Description automatically generated">
            <a:extLst>
              <a:ext uri="{FF2B5EF4-FFF2-40B4-BE49-F238E27FC236}">
                <a16:creationId xmlns:a16="http://schemas.microsoft.com/office/drawing/2014/main" xmlns="" id="{2AE64CDA-86B0-49CD-8A05-2DB558DE722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8031" y="757002"/>
            <a:ext cx="2294697" cy="4639457"/>
          </a:xfrm>
          <a:prstGeom prst="rect">
            <a:avLst/>
          </a:prstGeom>
          <a:ln>
            <a:noFill/>
          </a:ln>
          <a:effectLst>
            <a:outerShdw blurRad="292100" dist="139700" dir="2700000" algn="tl" rotWithShape="0">
              <a:srgbClr val="333333">
                <a:alpha val="65000"/>
              </a:srgbClr>
            </a:outerShdw>
          </a:effectLst>
        </p:spPr>
      </p:pic>
      <p:sp>
        <p:nvSpPr>
          <p:cNvPr id="4" name="אליפסה 3">
            <a:extLst>
              <a:ext uri="{FF2B5EF4-FFF2-40B4-BE49-F238E27FC236}">
                <a16:creationId xmlns:a16="http://schemas.microsoft.com/office/drawing/2014/main" xmlns="" id="{AED22DC1-CA4A-448F-A63F-1D43636FC2C2}"/>
              </a:ext>
            </a:extLst>
          </p:cNvPr>
          <p:cNvSpPr/>
          <p:nvPr/>
        </p:nvSpPr>
        <p:spPr>
          <a:xfrm>
            <a:off x="1408229" y="981076"/>
            <a:ext cx="230071" cy="209550"/>
          </a:xfrm>
          <a:prstGeom prst="ellipse">
            <a:avLst/>
          </a:prstGeom>
          <a:solidFill>
            <a:srgbClr val="FF505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מחבר חץ ישר 4">
            <a:extLst>
              <a:ext uri="{FF2B5EF4-FFF2-40B4-BE49-F238E27FC236}">
                <a16:creationId xmlns:a16="http://schemas.microsoft.com/office/drawing/2014/main" xmlns="" id="{84FA9D56-0652-455D-8643-AB61EB6BBA42}"/>
              </a:ext>
            </a:extLst>
          </p:cNvPr>
          <p:cNvCxnSpPr/>
          <p:nvPr/>
        </p:nvCxnSpPr>
        <p:spPr>
          <a:xfrm flipH="1">
            <a:off x="1672168" y="964142"/>
            <a:ext cx="495300" cy="102657"/>
          </a:xfrm>
          <a:prstGeom prst="straightConnector1">
            <a:avLst/>
          </a:prstGeom>
          <a:ln w="12700">
            <a:solidFill>
              <a:srgbClr val="FF5050"/>
            </a:solidFill>
            <a:tailEnd type="triangle"/>
          </a:ln>
        </p:spPr>
        <p:style>
          <a:lnRef idx="1">
            <a:schemeClr val="accent1"/>
          </a:lnRef>
          <a:fillRef idx="0">
            <a:schemeClr val="accent1"/>
          </a:fillRef>
          <a:effectRef idx="0">
            <a:schemeClr val="accent1"/>
          </a:effectRef>
          <a:fontRef idx="minor">
            <a:schemeClr val="tx1"/>
          </a:fontRef>
        </p:style>
      </p:cxnSp>
      <p:sp>
        <p:nvSpPr>
          <p:cNvPr id="7" name="אליפסה 6">
            <a:extLst>
              <a:ext uri="{FF2B5EF4-FFF2-40B4-BE49-F238E27FC236}">
                <a16:creationId xmlns:a16="http://schemas.microsoft.com/office/drawing/2014/main" xmlns="" id="{3737A5A7-026D-47D6-8001-B474086C82C3}"/>
              </a:ext>
            </a:extLst>
          </p:cNvPr>
          <p:cNvSpPr/>
          <p:nvPr/>
        </p:nvSpPr>
        <p:spPr>
          <a:xfrm rot="1388385">
            <a:off x="5181599" y="2556932"/>
            <a:ext cx="745067" cy="40534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5">
            <a:extLst>
              <a:ext uri="{FF2B5EF4-FFF2-40B4-BE49-F238E27FC236}">
                <a16:creationId xmlns:a16="http://schemas.microsoft.com/office/drawing/2014/main" xmlns="" id="{BC1D08AD-810F-4B56-B1ED-72ED75DBAB49}"/>
              </a:ext>
            </a:extLst>
          </p:cNvPr>
          <p:cNvSpPr txBox="1">
            <a:spLocks noChangeArrowheads="1"/>
          </p:cNvSpPr>
          <p:nvPr/>
        </p:nvSpPr>
        <p:spPr bwMode="auto">
          <a:xfrm>
            <a:off x="432161" y="187431"/>
            <a:ext cx="8497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r" rtl="1" eaLnBrk="1" hangingPunct="1">
              <a:lnSpc>
                <a:spcPct val="100000"/>
              </a:lnSpc>
              <a:spcBef>
                <a:spcPct val="0"/>
              </a:spcBef>
              <a:buNone/>
            </a:pPr>
            <a:r>
              <a:rPr lang="he-IL" altLang="he-IL" sz="3200" b="1" dirty="0">
                <a:solidFill>
                  <a:schemeClr val="bg1"/>
                </a:solidFill>
                <a:latin typeface="Calibri" panose="020F0502020204030204" pitchFamily="34" charset="0"/>
                <a:cs typeface="Calibri" panose="020F0502020204030204" pitchFamily="34" charset="0"/>
              </a:rPr>
              <a:t>1. רקע כללי </a:t>
            </a:r>
          </a:p>
        </p:txBody>
      </p:sp>
      <p:pic>
        <p:nvPicPr>
          <p:cNvPr id="9" name="תמונה 8">
            <a:extLst>
              <a:ext uri="{FF2B5EF4-FFF2-40B4-BE49-F238E27FC236}">
                <a16:creationId xmlns:a16="http://schemas.microsoft.com/office/drawing/2014/main" xmlns="" id="{75F96C4C-E4A7-46F9-866A-DCCFA0015A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91523" y="883305"/>
            <a:ext cx="4544248" cy="4386850"/>
          </a:xfrm>
          <a:prstGeom prst="rect">
            <a:avLst/>
          </a:prstGeom>
        </p:spPr>
      </p:pic>
      <p:sp>
        <p:nvSpPr>
          <p:cNvPr id="13" name="מלבן: פינות מעוגלות 7">
            <a:extLst>
              <a:ext uri="{FF2B5EF4-FFF2-40B4-BE49-F238E27FC236}">
                <a16:creationId xmlns:a16="http://schemas.microsoft.com/office/drawing/2014/main" xmlns="" id="{577C8E2B-366A-4C0E-B286-ADD645982BCF}"/>
              </a:ext>
            </a:extLst>
          </p:cNvPr>
          <p:cNvSpPr/>
          <p:nvPr/>
        </p:nvSpPr>
        <p:spPr>
          <a:xfrm rot="19575638">
            <a:off x="5236966" y="2465975"/>
            <a:ext cx="717686" cy="1603511"/>
          </a:xfrm>
          <a:prstGeom prst="roundRect">
            <a:avLst/>
          </a:prstGeom>
          <a:solidFill>
            <a:schemeClr val="bg1">
              <a:alpha val="50000"/>
            </a:schemeClr>
          </a:solid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709016">
              <a:defRPr/>
            </a:pPr>
            <a:endParaRPr lang="he-IL" sz="1400">
              <a:solidFill>
                <a:prstClr val="white"/>
              </a:solidFill>
              <a:latin typeface="David"/>
              <a:cs typeface="David"/>
            </a:endParaRPr>
          </a:p>
        </p:txBody>
      </p:sp>
    </p:spTree>
    <p:extLst>
      <p:ext uri="{BB962C8B-B14F-4D97-AF65-F5344CB8AC3E}">
        <p14:creationId xmlns:p14="http://schemas.microsoft.com/office/powerpoint/2010/main" val="20934354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50</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just" rtl="1">
              <a:buNone/>
            </a:pPr>
            <a:endParaRPr lang="he-IL" sz="1750" b="1" dirty="0">
              <a:latin typeface="+mj-lt"/>
            </a:endParaRPr>
          </a:p>
          <a:p>
            <a:pPr marL="0" lvl="0" indent="0" algn="just" rtl="1">
              <a:buNone/>
            </a:pPr>
            <a:endParaRPr lang="he-IL" sz="1750" b="1" dirty="0">
              <a:latin typeface="+mj-lt"/>
            </a:endParaRPr>
          </a:p>
          <a:p>
            <a:pPr marL="0" lvl="0" indent="0" algn="just" rtl="1">
              <a:buNone/>
            </a:pPr>
            <a:endParaRPr lang="he-IL" sz="1750" b="1"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עיקרי החוזה</a:t>
            </a:r>
          </a:p>
        </p:txBody>
      </p:sp>
      <p:sp>
        <p:nvSpPr>
          <p:cNvPr id="2" name="מלבן 1"/>
          <p:cNvSpPr/>
          <p:nvPr/>
        </p:nvSpPr>
        <p:spPr>
          <a:xfrm>
            <a:off x="306733" y="443782"/>
            <a:ext cx="8552793" cy="4943661"/>
          </a:xfrm>
          <a:prstGeom prst="rect">
            <a:avLst/>
          </a:prstGeom>
        </p:spPr>
        <p:txBody>
          <a:bodyPr wrap="square">
            <a:spAutoFit/>
          </a:bodyPr>
          <a:lstStyle/>
          <a:p>
            <a:pPr algn="r" rtl="1">
              <a:spcAft>
                <a:spcPts val="0"/>
              </a:spcAft>
            </a:pPr>
            <a:endParaRPr lang="he-IL" sz="1200" dirty="0">
              <a:solidFill>
                <a:srgbClr val="1F497D"/>
              </a:solidFill>
              <a:latin typeface="Calibri" panose="020F0502020204030204" pitchFamily="34" charset="0"/>
              <a:ea typeface="Calibri" panose="020F0502020204030204" pitchFamily="34" charset="0"/>
              <a:cs typeface="Arial" panose="020B0604020202020204" pitchFamily="34" charset="0"/>
            </a:endParaRPr>
          </a:p>
          <a:p>
            <a:pPr algn="r" rtl="1">
              <a:spcAft>
                <a:spcPts val="0"/>
              </a:spcAft>
            </a:pPr>
            <a:endParaRPr lang="he-IL" sz="1200" dirty="0">
              <a:solidFill>
                <a:srgbClr val="1F497D"/>
              </a:solidFill>
              <a:latin typeface="Calibri" panose="020F0502020204030204" pitchFamily="34" charset="0"/>
              <a:ea typeface="Calibri" panose="020F0502020204030204" pitchFamily="34" charset="0"/>
              <a:cs typeface="Arial" panose="020B0604020202020204" pitchFamily="34" charset="0"/>
            </a:endParaRPr>
          </a:p>
          <a:p>
            <a:pPr marL="285750" indent="-285750" algn="r" rtl="1">
              <a:spcAft>
                <a:spcPts val="0"/>
              </a:spcAft>
              <a:buFont typeface="Arial" panose="020B0604020202020204" pitchFamily="34" charset="0"/>
              <a:buChar char="•"/>
            </a:pPr>
            <a:r>
              <a:rPr lang="he-IL" sz="1750" b="1" dirty="0">
                <a:latin typeface="Calibri" panose="020F0502020204030204" pitchFamily="34" charset="0"/>
                <a:ea typeface="Calibri" panose="020F0502020204030204" pitchFamily="34" charset="0"/>
                <a:cs typeface="+mn-cs"/>
              </a:rPr>
              <a:t>תקופת תחזוקה משמרת ובדק  </a:t>
            </a:r>
            <a:endParaRPr lang="en-US" sz="1750" b="1" dirty="0">
              <a:latin typeface="Calibri" panose="020F0502020204030204" pitchFamily="34" charset="0"/>
              <a:ea typeface="Calibri" panose="020F0502020204030204" pitchFamily="34" charset="0"/>
              <a:cs typeface="+mn-cs"/>
            </a:endParaRPr>
          </a:p>
          <a:p>
            <a:pPr algn="just" rtl="1">
              <a:lnSpc>
                <a:spcPct val="115000"/>
              </a:lnSpc>
              <a:spcAft>
                <a:spcPts val="1200"/>
              </a:spcAft>
            </a:pPr>
            <a:r>
              <a:rPr lang="he-IL" sz="1750" dirty="0"/>
              <a:t>הקבלן יידרש להותיר באתר העבודות - לאחר השלמתן וללא מגבלת זמן - גדרות ו/או אמצעי בטיחות שהוצבו על ידו, וזאת בהתאם לשיקול דעת </a:t>
            </a:r>
            <a:r>
              <a:rPr lang="he-IL" sz="1750" dirty="0" err="1"/>
              <a:t>נת"ע</a:t>
            </a:r>
            <a:r>
              <a:rPr lang="he-IL" sz="1750" dirty="0"/>
              <a:t> ועל פי הנחיותיה. עלות הגדרות ואמצעי הבטיחות תיכלל במחירי היחידה. </a:t>
            </a:r>
            <a:endParaRPr lang="en-US" sz="1750" dirty="0"/>
          </a:p>
          <a:p>
            <a:pPr algn="just" rtl="1">
              <a:lnSpc>
                <a:spcPct val="115000"/>
              </a:lnSpc>
              <a:spcAft>
                <a:spcPts val="1200"/>
              </a:spcAft>
            </a:pPr>
            <a:r>
              <a:rPr lang="he-IL" sz="1750" dirty="0" err="1"/>
              <a:t>לנת"ע</a:t>
            </a:r>
            <a:r>
              <a:rPr lang="he-IL" sz="1750" dirty="0"/>
              <a:t> שמורה האופציה להורות לקבלן לשמור על העבודות שתבוצענה, לתחזקן </a:t>
            </a:r>
            <a:r>
              <a:rPr lang="he-IL" sz="1750" dirty="0" err="1"/>
              <a:t>ולבטחן</a:t>
            </a:r>
            <a:r>
              <a:rPr lang="he-IL" sz="1750" dirty="0"/>
              <a:t> למשך תקופה של עד 24 חודשים (להלן </a:t>
            </a:r>
            <a:r>
              <a:rPr lang="he-IL" sz="1750" b="1" dirty="0"/>
              <a:t>"תחזוקה משמרת"</a:t>
            </a:r>
            <a:r>
              <a:rPr lang="he-IL" sz="1750" dirty="0"/>
              <a:t>) בהתאם לדרישות המפרט הטכני ו/או בהתאם להוראות אחרות שיינתנו לקבלן, מעת לעת, ע"י מנהל הפרויקט. התמורה בגין כל פעולות האחזקה, וקיום כל חובותיו של הקבלן בתקופת התחזוקה המשמרת, תשולם מתוך הקצב בהתאם לסכום חודשי קבוע כמפורט בכתב הכמויות סעיף 99.099.0015, כאשר בגין חלק מחודש ישולם חלק יחסי מתמורה. יובהר ויודגש כי </a:t>
            </a:r>
            <a:r>
              <a:rPr lang="he-IL" sz="1750" dirty="0" err="1"/>
              <a:t>נת"ע</a:t>
            </a:r>
            <a:r>
              <a:rPr lang="he-IL" sz="1750" dirty="0"/>
              <a:t> רשאית בכל עת להאריך או לקצר את תקופת התחזוקה המשמרת, ולא תהא לקבלן כל טענה או תביעה בשל כך. </a:t>
            </a:r>
            <a:endParaRPr lang="en-US" sz="1750" dirty="0"/>
          </a:p>
          <a:p>
            <a:pPr algn="just" rtl="1">
              <a:spcAft>
                <a:spcPts val="0"/>
              </a:spcAft>
            </a:pPr>
            <a:r>
              <a:rPr lang="he-IL" sz="1750" dirty="0">
                <a:latin typeface="Calibri" panose="020F0502020204030204" pitchFamily="34" charset="0"/>
                <a:ea typeface="Calibri" panose="020F0502020204030204" pitchFamily="34" charset="0"/>
              </a:rPr>
              <a:t>במקרה של תחזוקה משמרת תבוצע מסירה כפולה של העבודות (לפני ואחרי). </a:t>
            </a:r>
            <a:endParaRPr lang="en-US" sz="1750" dirty="0">
              <a:latin typeface="Calibri" panose="020F0502020204030204" pitchFamily="34" charset="0"/>
              <a:ea typeface="Calibri" panose="020F0502020204030204" pitchFamily="34" charset="0"/>
            </a:endParaRPr>
          </a:p>
          <a:p>
            <a:pPr algn="just" rtl="1">
              <a:spcAft>
                <a:spcPts val="0"/>
              </a:spcAft>
            </a:pPr>
            <a:r>
              <a:rPr lang="he-IL" sz="1750" dirty="0">
                <a:latin typeface="Calibri" panose="020F0502020204030204" pitchFamily="34" charset="0"/>
                <a:ea typeface="Calibri" panose="020F0502020204030204" pitchFamily="34" charset="0"/>
              </a:rPr>
              <a:t>תקופת הבדק תתחיל רק אחרי תקופת התחזוקה המשמרת, אך החלפת ערבות ביצוע לערבות בדק תתאפשר עם השלמת העבודות עצמן.   </a:t>
            </a:r>
            <a:endParaRPr lang="en-US" sz="175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96071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51</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just" rtl="1">
              <a:buNone/>
            </a:pPr>
            <a:endParaRPr lang="he-IL" sz="1750" b="1" dirty="0">
              <a:latin typeface="+mj-lt"/>
            </a:endParaRPr>
          </a:p>
          <a:p>
            <a:pPr marL="0" lvl="0" indent="0" algn="just" rtl="1">
              <a:buNone/>
            </a:pPr>
            <a:endParaRPr lang="he-IL" sz="1750" b="1" dirty="0">
              <a:latin typeface="+mj-lt"/>
            </a:endParaRPr>
          </a:p>
          <a:p>
            <a:pPr marL="0" lvl="0" indent="0" algn="just" rtl="1">
              <a:buNone/>
            </a:pPr>
            <a:endParaRPr lang="he-IL" sz="1750" b="1"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2062103"/>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עיקרי החוזה</a:t>
            </a:r>
          </a:p>
          <a:p>
            <a:endParaRPr lang="he-IL" altLang="he-IL" sz="2400" dirty="0">
              <a:solidFill>
                <a:schemeClr val="bg1"/>
              </a:solidFill>
              <a:latin typeface="Calibri" panose="020F0502020204030204" pitchFamily="34" charset="0"/>
              <a:cs typeface="Calibri" panose="020F0502020204030204" pitchFamily="34" charset="0"/>
            </a:endParaRPr>
          </a:p>
          <a:p>
            <a:endParaRPr lang="he-IL" altLang="he-IL" sz="2400" dirty="0">
              <a:solidFill>
                <a:schemeClr val="bg1"/>
              </a:solidFill>
              <a:latin typeface="Calibri" panose="020F0502020204030204" pitchFamily="34" charset="0"/>
              <a:cs typeface="Calibri" panose="020F0502020204030204" pitchFamily="34" charset="0"/>
            </a:endParaRPr>
          </a:p>
          <a:p>
            <a:endParaRPr lang="he-IL" altLang="he-IL" sz="2400" dirty="0">
              <a:solidFill>
                <a:schemeClr val="bg1"/>
              </a:solidFill>
              <a:latin typeface="Calibri" panose="020F0502020204030204" pitchFamily="34" charset="0"/>
              <a:cs typeface="Calibri" panose="020F0502020204030204" pitchFamily="34" charset="0"/>
            </a:endParaRPr>
          </a:p>
          <a:p>
            <a:endParaRPr lang="he-IL" altLang="he-IL" sz="2400" dirty="0">
              <a:solidFill>
                <a:schemeClr val="bg1"/>
              </a:solidFill>
              <a:latin typeface="Calibri" panose="020F0502020204030204" pitchFamily="34" charset="0"/>
              <a:cs typeface="Calibri" panose="020F0502020204030204" pitchFamily="34" charset="0"/>
            </a:endParaRPr>
          </a:p>
        </p:txBody>
      </p:sp>
      <p:sp>
        <p:nvSpPr>
          <p:cNvPr id="2" name="מלבן 1"/>
          <p:cNvSpPr/>
          <p:nvPr/>
        </p:nvSpPr>
        <p:spPr>
          <a:xfrm>
            <a:off x="220717" y="523784"/>
            <a:ext cx="8552793" cy="2192908"/>
          </a:xfrm>
          <a:prstGeom prst="rect">
            <a:avLst/>
          </a:prstGeom>
        </p:spPr>
        <p:txBody>
          <a:bodyPr wrap="square">
            <a:spAutoFit/>
          </a:bodyPr>
          <a:lstStyle/>
          <a:p>
            <a:pPr algn="r" rtl="1">
              <a:spcAft>
                <a:spcPts val="0"/>
              </a:spcAft>
            </a:pPr>
            <a:endParaRPr lang="he-IL" sz="1050" dirty="0">
              <a:solidFill>
                <a:srgbClr val="1F497D"/>
              </a:solidFill>
              <a:latin typeface="Calibri" panose="020F0502020204030204" pitchFamily="34" charset="0"/>
              <a:ea typeface="Calibri" panose="020F0502020204030204" pitchFamily="34" charset="0"/>
              <a:cs typeface="Arial" panose="020B0604020202020204" pitchFamily="34" charset="0"/>
            </a:endParaRPr>
          </a:p>
          <a:p>
            <a:pPr algn="r" rtl="1">
              <a:spcAft>
                <a:spcPts val="0"/>
              </a:spcAft>
            </a:pPr>
            <a:endParaRPr lang="he-IL" sz="1050" dirty="0">
              <a:solidFill>
                <a:srgbClr val="1F497D"/>
              </a:solidFill>
              <a:latin typeface="Calibri" panose="020F0502020204030204" pitchFamily="34" charset="0"/>
              <a:ea typeface="Calibri" panose="020F0502020204030204" pitchFamily="34" charset="0"/>
              <a:cs typeface="Arial" panose="020B0604020202020204" pitchFamily="34" charset="0"/>
            </a:endParaRPr>
          </a:p>
          <a:p>
            <a:pPr algn="r" rtl="1">
              <a:spcAft>
                <a:spcPts val="0"/>
              </a:spcAft>
            </a:pPr>
            <a:endParaRPr lang="he-IL" sz="1050" dirty="0">
              <a:solidFill>
                <a:srgbClr val="1F497D"/>
              </a:solidFill>
              <a:latin typeface="Calibri" panose="020F0502020204030204" pitchFamily="34" charset="0"/>
              <a:ea typeface="Calibri" panose="020F0502020204030204" pitchFamily="34" charset="0"/>
              <a:cs typeface="Arial" panose="020B0604020202020204" pitchFamily="34" charset="0"/>
            </a:endParaRPr>
          </a:p>
          <a:p>
            <a:pPr marL="285750" indent="-285750" algn="r" rtl="1">
              <a:spcAft>
                <a:spcPts val="0"/>
              </a:spcAft>
              <a:buFont typeface="Arial" panose="020B0604020202020204" pitchFamily="34" charset="0"/>
              <a:buChar char="•"/>
            </a:pPr>
            <a:r>
              <a:rPr lang="he-IL" sz="1750" b="1" dirty="0">
                <a:latin typeface="Calibri" panose="020F0502020204030204" pitchFamily="34" charset="0"/>
                <a:ea typeface="Calibri" panose="020F0502020204030204" pitchFamily="34" charset="0"/>
                <a:cs typeface="+mn-cs"/>
              </a:rPr>
              <a:t>היתרי חפירה ודמי פיקוח  </a:t>
            </a:r>
          </a:p>
          <a:p>
            <a:pPr algn="r" rtl="1">
              <a:spcAft>
                <a:spcPts val="0"/>
              </a:spcAft>
            </a:pPr>
            <a:endParaRPr lang="en-US" sz="1750" b="1" dirty="0">
              <a:latin typeface="Calibri" panose="020F0502020204030204" pitchFamily="34" charset="0"/>
              <a:ea typeface="Calibri" panose="020F0502020204030204" pitchFamily="34" charset="0"/>
              <a:cs typeface="+mn-cs"/>
            </a:endParaRPr>
          </a:p>
          <a:p>
            <a:pPr algn="just" rtl="1">
              <a:spcAft>
                <a:spcPts val="0"/>
              </a:spcAft>
            </a:pPr>
            <a:r>
              <a:rPr lang="he-IL" sz="1750" dirty="0">
                <a:latin typeface="Calibri" panose="020F0502020204030204" pitchFamily="34" charset="0"/>
                <a:ea typeface="Calibri" panose="020F0502020204030204" pitchFamily="34" charset="0"/>
              </a:rPr>
              <a:t>קבלת היתרי בניה ו/או הרשאות לביצוע המבנה, על פי חוק התכנון והבניה, היא באחריות נת"ע. האחריות לקיום תנאי ההיתר ולקבלת יתר האישורים הנדרשים לביצוע העבודות מוטלת על הקבלן כאמור בסעיף 8 לתנאי החוזה הכלליים. תשלום דמי הפיקוח מצד בעלי תשתיות ימומן מתוך הקצב שנקבע בכתב הכמויות (סעיף 34 להסכם – תנאים מיוחדים). </a:t>
            </a:r>
            <a:endParaRPr lang="en-US" sz="175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799159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52</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rtl="1" hangingPunct="1">
              <a:buNone/>
            </a:pPr>
            <a:r>
              <a:rPr lang="he-IL" sz="2000" b="1" u="sng" dirty="0">
                <a:effectLst>
                  <a:glow>
                    <a:srgbClr val="000000"/>
                  </a:glow>
                  <a:outerShdw sx="0" sy="0">
                    <a:srgbClr val="000000"/>
                  </a:outerShdw>
                  <a:reflection stA="0" endPos="0" fadeDir="0" sx="0" sy="0"/>
                </a:effectLst>
                <a:latin typeface="+mj-lt"/>
              </a:rPr>
              <a:t>ערבויות ועכבון</a:t>
            </a:r>
          </a:p>
          <a:p>
            <a:pPr algn="just" rtl="1"/>
            <a:r>
              <a:rPr lang="he-IL" sz="1750" b="1" dirty="0">
                <a:latin typeface="+mj-lt"/>
              </a:rPr>
              <a:t>ערבות ביצוע</a:t>
            </a:r>
            <a:r>
              <a:rPr lang="he-IL" sz="1750" dirty="0">
                <a:latin typeface="+mj-lt"/>
              </a:rPr>
              <a:t> - בגובה 5% משכר ההסכם;</a:t>
            </a:r>
            <a:endParaRPr lang="en-US" sz="1750" dirty="0">
              <a:latin typeface="+mj-lt"/>
            </a:endParaRPr>
          </a:p>
          <a:p>
            <a:pPr algn="just" rtl="1"/>
            <a:r>
              <a:rPr lang="he-IL" sz="1750" b="1" dirty="0">
                <a:latin typeface="+mj-lt"/>
              </a:rPr>
              <a:t>ערבות ביצוע חלופית </a:t>
            </a:r>
            <a:r>
              <a:rPr lang="he-IL" sz="1750" dirty="0">
                <a:latin typeface="+mj-lt"/>
              </a:rPr>
              <a:t>–</a:t>
            </a:r>
            <a:r>
              <a:rPr lang="he-IL" sz="1750" b="1" dirty="0">
                <a:latin typeface="+mj-lt"/>
              </a:rPr>
              <a:t> </a:t>
            </a:r>
            <a:r>
              <a:rPr lang="he-IL" sz="1750" dirty="0">
                <a:latin typeface="+mj-lt"/>
              </a:rPr>
              <a:t>אם הוגדל שכר ההסכם ביותר מ-15%, יידרש הקבלן להמציא ערבות ביצוע חלופית או נוספת כך שסך ערבויות הביצוע שיהיו בידי נת"ע יהיו בגובה של 5% משכר ההסכם המעודכן.</a:t>
            </a:r>
          </a:p>
          <a:p>
            <a:pPr algn="just" rtl="1"/>
            <a:r>
              <a:rPr lang="he-IL" sz="1750" b="1" dirty="0">
                <a:latin typeface="+mj-lt"/>
              </a:rPr>
              <a:t>עכבון – </a:t>
            </a:r>
            <a:r>
              <a:rPr lang="he-IL" sz="1750" dirty="0">
                <a:latin typeface="+mj-lt"/>
              </a:rPr>
              <a:t>נת"ע</a:t>
            </a:r>
            <a:r>
              <a:rPr lang="he-IL" sz="1750" dirty="0">
                <a:ea typeface="Calibri" panose="020F0502020204030204" pitchFamily="34" charset="0"/>
                <a:cs typeface="David" panose="020E0502060401010101" pitchFamily="34" charset="-79"/>
              </a:rPr>
              <a:t> תעכב </a:t>
            </a:r>
            <a:r>
              <a:rPr lang="he-IL" sz="1750" b="1" dirty="0">
                <a:ea typeface="Calibri" panose="020F0502020204030204" pitchFamily="34" charset="0"/>
                <a:cs typeface="David" panose="020E0502060401010101" pitchFamily="34" charset="-79"/>
              </a:rPr>
              <a:t>5% מכל חשבון ביניים</a:t>
            </a:r>
            <a:r>
              <a:rPr lang="he-IL" sz="1750" dirty="0">
                <a:ea typeface="Calibri" panose="020F0502020204030204" pitchFamily="34" charset="0"/>
                <a:cs typeface="David" panose="020E0502060401010101" pitchFamily="34" charset="-79"/>
              </a:rPr>
              <a:t> מאושר עד להשלמת ביצוע המבנה ותשלום החשבון הסופי, ובלבד, שסך </a:t>
            </a:r>
            <a:r>
              <a:rPr lang="he-IL" sz="1750" dirty="0" err="1">
                <a:ea typeface="Calibri" panose="020F0502020204030204" pitchFamily="34" charset="0"/>
                <a:cs typeface="David" panose="020E0502060401010101" pitchFamily="34" charset="-79"/>
              </a:rPr>
              <a:t>העכבון</a:t>
            </a:r>
            <a:r>
              <a:rPr lang="he-IL" sz="1750" dirty="0">
                <a:ea typeface="Calibri" panose="020F0502020204030204" pitchFamily="34" charset="0"/>
                <a:cs typeface="David" panose="020E0502060401010101" pitchFamily="34" charset="-79"/>
              </a:rPr>
              <a:t> שהצטבר בידי נת"ע בתוספת ערבות הביצוע, </a:t>
            </a:r>
            <a:r>
              <a:rPr lang="he-IL" sz="1750" b="1" dirty="0">
                <a:ea typeface="Calibri" panose="020F0502020204030204" pitchFamily="34" charset="0"/>
                <a:cs typeface="David" panose="020E0502060401010101" pitchFamily="34" charset="-79"/>
              </a:rPr>
              <a:t>לא יעלה על 7% </a:t>
            </a:r>
            <a:r>
              <a:rPr lang="he-IL" sz="1750" dirty="0">
                <a:ea typeface="Calibri" panose="020F0502020204030204" pitchFamily="34" charset="0"/>
                <a:cs typeface="David" panose="020E0502060401010101" pitchFamily="34" charset="-79"/>
              </a:rPr>
              <a:t>משכר ההסכם המעודכן. במקרה שבו סך הבטוחות המוחזקות על ידי נת"ע יעלה על 7% משכר ההסכם המעודכן, נת"ע תאפשר- אחת לשישה חודשים- הקטנה של ערבות הביצוע כך שסך הבטוחות המוחזקות בידי נת"ע, במועד ההקטנה, לא יעלה על 7% משכר ההסכם המעודכן.</a:t>
            </a:r>
          </a:p>
          <a:p>
            <a:pPr algn="just" rtl="1"/>
            <a:r>
              <a:rPr lang="he-IL" sz="1750" b="1" dirty="0"/>
              <a:t>ערבות מקדמה</a:t>
            </a:r>
            <a:r>
              <a:rPr lang="he-IL" sz="1750" dirty="0"/>
              <a:t> – בגובה המקדמה שתשולם או כל סכום אחר שייקבע על ידי </a:t>
            </a:r>
            <a:r>
              <a:rPr lang="he-IL" sz="1750" dirty="0" err="1"/>
              <a:t>נת"ע</a:t>
            </a:r>
            <a:r>
              <a:rPr lang="he-IL" sz="1750" dirty="0"/>
              <a:t>. </a:t>
            </a:r>
            <a:endParaRPr lang="en-US" sz="1750" dirty="0"/>
          </a:p>
          <a:p>
            <a:pPr lvl="0" algn="just" rtl="1"/>
            <a:r>
              <a:rPr lang="he-IL" sz="1750" b="1" dirty="0">
                <a:solidFill>
                  <a:prstClr val="black"/>
                </a:solidFill>
                <a:latin typeface="David"/>
              </a:rPr>
              <a:t>ערבות בדק </a:t>
            </a:r>
            <a:r>
              <a:rPr lang="he-IL" sz="1750" dirty="0">
                <a:solidFill>
                  <a:prstClr val="black"/>
                </a:solidFill>
                <a:latin typeface="David"/>
              </a:rPr>
              <a:t>-  בגובה 5% משכר ההסכם המעודכן והיא תעמוד בתוקפה עד לאחר סיום תקופת הבדק. בהתאם להוראות ההסכם ובכפוף לתנאים הקבועים בו, ערבות הבדק תופחת באופן שבו: בתום השנה הראשונה תופחת הערבות ל- 4.5% משכר ההסכם המעודכן, בתום השנה </a:t>
            </a:r>
            <a:r>
              <a:rPr lang="he-IL" sz="1750" dirty="0" err="1">
                <a:solidFill>
                  <a:prstClr val="black"/>
                </a:solidFill>
                <a:latin typeface="David"/>
              </a:rPr>
              <a:t>השניה</a:t>
            </a:r>
            <a:r>
              <a:rPr lang="he-IL" sz="1750" dirty="0">
                <a:solidFill>
                  <a:prstClr val="black"/>
                </a:solidFill>
                <a:latin typeface="David"/>
              </a:rPr>
              <a:t> ל-4% משכר ההסכם המעודכן, בתום השנה השלישית ל-3.5% משכר ההסכם המעודכן. </a:t>
            </a:r>
          </a:p>
          <a:p>
            <a:pPr marL="0" lvl="0" indent="0" algn="just" rtl="1">
              <a:buNone/>
            </a:pPr>
            <a:endParaRPr lang="he-IL" sz="1750" b="1" dirty="0">
              <a:latin typeface="+mj-lt"/>
            </a:endParaRPr>
          </a:p>
          <a:p>
            <a:pPr marL="0" lvl="0" indent="0" algn="just" rtl="1">
              <a:buNone/>
            </a:pPr>
            <a:endParaRPr lang="he-IL" sz="1750" b="1"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עיקרי החוזה</a:t>
            </a:r>
          </a:p>
        </p:txBody>
      </p:sp>
    </p:spTree>
    <p:extLst>
      <p:ext uri="{BB962C8B-B14F-4D97-AF65-F5344CB8AC3E}">
        <p14:creationId xmlns:p14="http://schemas.microsoft.com/office/powerpoint/2010/main" val="36805230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53</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281353" y="771631"/>
            <a:ext cx="8648695" cy="4640157"/>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rtl="1" hangingPunct="1">
              <a:buNone/>
            </a:pPr>
            <a:endParaRPr lang="en-US" sz="1750" dirty="0">
              <a:latin typeface="+mj-lt"/>
            </a:endParaRPr>
          </a:p>
        </p:txBody>
      </p:sp>
      <p:sp>
        <p:nvSpPr>
          <p:cNvPr id="8" name="TextBox 5">
            <a:extLst>
              <a:ext uri="{FF2B5EF4-FFF2-40B4-BE49-F238E27FC236}">
                <a16:creationId xmlns:a16="http://schemas.microsoft.com/office/drawing/2014/main" xmlns="" id="{84C87867-493B-48CC-AB44-C1D10220A57B}"/>
              </a:ext>
            </a:extLst>
          </p:cNvPr>
          <p:cNvSpPr txBox="1">
            <a:spLocks noChangeArrowheads="1"/>
          </p:cNvSpPr>
          <p:nvPr/>
        </p:nvSpPr>
        <p:spPr bwMode="auto">
          <a:xfrm>
            <a:off x="334187" y="122115"/>
            <a:ext cx="8497887" cy="584775"/>
          </a:xfrm>
          <a:prstGeom prst="rect">
            <a:avLst/>
          </a:prstGeom>
          <a:noFill/>
        </p:spPr>
        <p:txBody>
          <a:bodyPr wrap="square" rtlCol="1">
            <a:spAutoFit/>
          </a:bodyPr>
          <a:lstStyle>
            <a:defPPr>
              <a:defRPr lang="en-US"/>
            </a:defPPr>
            <a:lvl1pPr algn="r" rtl="1">
              <a:defRPr sz="2800" b="1">
                <a:solidFill>
                  <a:srgbClr val="DE6810"/>
                </a:solidFill>
              </a:defRPr>
            </a:lvl1pPr>
          </a:lstStyle>
          <a:p>
            <a:r>
              <a:rPr lang="he-IL" altLang="he-IL" sz="3200" dirty="0">
                <a:solidFill>
                  <a:schemeClr val="bg1"/>
                </a:solidFill>
                <a:latin typeface="Calibri" panose="020F0502020204030204" pitchFamily="34" charset="0"/>
                <a:cs typeface="Calibri" panose="020F0502020204030204" pitchFamily="34" charset="0"/>
              </a:rPr>
              <a:t>5. הסדרים חוזיים. </a:t>
            </a:r>
            <a:r>
              <a:rPr lang="he-IL" altLang="he-IL" sz="2400" dirty="0">
                <a:solidFill>
                  <a:schemeClr val="bg1"/>
                </a:solidFill>
                <a:latin typeface="Calibri" panose="020F0502020204030204" pitchFamily="34" charset="0"/>
                <a:cs typeface="Calibri" panose="020F0502020204030204" pitchFamily="34" charset="0"/>
              </a:rPr>
              <a:t>תיקון </a:t>
            </a:r>
            <a:r>
              <a:rPr lang="he-IL" altLang="he-IL" sz="2400">
                <a:solidFill>
                  <a:schemeClr val="bg1"/>
                </a:solidFill>
                <a:latin typeface="Calibri" panose="020F0502020204030204" pitchFamily="34" charset="0"/>
                <a:cs typeface="Calibri" panose="020F0502020204030204" pitchFamily="34" charset="0"/>
              </a:rPr>
              <a:t>לנספחי החוזה </a:t>
            </a:r>
            <a:endParaRPr lang="he-IL" altLang="he-IL" sz="2400" dirty="0">
              <a:solidFill>
                <a:schemeClr val="bg1"/>
              </a:solidFill>
              <a:latin typeface="Calibri" panose="020F0502020204030204" pitchFamily="34" charset="0"/>
              <a:cs typeface="Calibri" panose="020F0502020204030204" pitchFamily="34" charset="0"/>
            </a:endParaRPr>
          </a:p>
        </p:txBody>
      </p:sp>
      <p:sp>
        <p:nvSpPr>
          <p:cNvPr id="2" name="מלבן 1"/>
          <p:cNvSpPr/>
          <p:nvPr/>
        </p:nvSpPr>
        <p:spPr>
          <a:xfrm>
            <a:off x="1213945" y="1340069"/>
            <a:ext cx="7520152" cy="1992853"/>
          </a:xfrm>
          <a:prstGeom prst="rect">
            <a:avLst/>
          </a:prstGeom>
        </p:spPr>
        <p:txBody>
          <a:bodyPr wrap="square">
            <a:spAutoFit/>
          </a:bodyPr>
          <a:lstStyle/>
          <a:p>
            <a:pPr lvl="0" algn="just" rtl="1"/>
            <a:endParaRPr lang="he-IL" sz="1750" dirty="0">
              <a:solidFill>
                <a:prstClr val="black"/>
              </a:solidFill>
              <a:latin typeface="David"/>
            </a:endParaRPr>
          </a:p>
          <a:p>
            <a:pPr algn="just" rtl="1"/>
            <a:r>
              <a:rPr lang="he-IL" sz="1750" b="1" u="sng" dirty="0">
                <a:latin typeface="+mj-lt"/>
                <a:cs typeface="David" panose="020E0502060401010101" pitchFamily="34" charset="-79"/>
              </a:rPr>
              <a:t>לתשומת לב המציעים </a:t>
            </a:r>
            <a:r>
              <a:rPr lang="he-IL" sz="1750" b="1" dirty="0">
                <a:latin typeface="+mj-lt"/>
                <a:cs typeface="David" panose="020E0502060401010101" pitchFamily="34" charset="-79"/>
              </a:rPr>
              <a:t>– </a:t>
            </a:r>
            <a:r>
              <a:rPr lang="he-IL" sz="1750" dirty="0">
                <a:latin typeface="+mj-lt"/>
                <a:cs typeface="David" panose="020E0502060401010101" pitchFamily="34" charset="-79"/>
              </a:rPr>
              <a:t>במסמכי ההסכם שפורסמו ע"י </a:t>
            </a:r>
            <a:r>
              <a:rPr lang="he-IL" sz="1750" dirty="0" err="1">
                <a:latin typeface="+mj-lt"/>
                <a:cs typeface="David" panose="020E0502060401010101" pitchFamily="34" charset="-79"/>
              </a:rPr>
              <a:t>נת"ע</a:t>
            </a:r>
            <a:r>
              <a:rPr lang="he-IL" sz="1750" dirty="0">
                <a:latin typeface="+mj-lt"/>
                <a:cs typeface="David" panose="020E0502060401010101" pitchFamily="34" charset="-79"/>
              </a:rPr>
              <a:t> מופיעים ברשימת הנספחים נספח א'2 – נספח א'4 אשר אינם מצורפים בפועל להסכם. </a:t>
            </a:r>
            <a:r>
              <a:rPr lang="he-IL" sz="1800" b="1" u="sng" dirty="0">
                <a:latin typeface="+mj-lt"/>
                <a:cs typeface="David" panose="020E0502060401010101" pitchFamily="34" charset="-79"/>
              </a:rPr>
              <a:t>נספחים אלו צוינו בטעות, לא עתידים להיות מצורפים להסכם ואינם חלק ממסמכי המכרז</a:t>
            </a:r>
            <a:r>
              <a:rPr lang="he-IL" sz="1750" dirty="0">
                <a:latin typeface="+mj-lt"/>
                <a:cs typeface="David" panose="020E0502060401010101" pitchFamily="34" charset="-79"/>
              </a:rPr>
              <a:t>. מסמכי המכרז יעודכנו בהודעת ההבהרה הראשונה שתצא במסגרת ההליך כך שנספחים אלה יימחקו מרשימת הנספחים.  </a:t>
            </a:r>
            <a:endParaRPr lang="he-IL" sz="1750" b="1" dirty="0">
              <a:latin typeface="+mj-lt"/>
            </a:endParaRPr>
          </a:p>
          <a:p>
            <a:pPr lvl="0" algn="just" rtl="1"/>
            <a:endParaRPr lang="en-US" sz="1750" dirty="0">
              <a:solidFill>
                <a:prstClr val="black"/>
              </a:solidFill>
              <a:latin typeface="David"/>
            </a:endParaRPr>
          </a:p>
        </p:txBody>
      </p:sp>
    </p:spTree>
    <p:extLst>
      <p:ext uri="{BB962C8B-B14F-4D97-AF65-F5344CB8AC3E}">
        <p14:creationId xmlns:p14="http://schemas.microsoft.com/office/powerpoint/2010/main" val="3547282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תמונה 2">
            <a:extLst>
              <a:ext uri="{FF2B5EF4-FFF2-40B4-BE49-F238E27FC236}">
                <a16:creationId xmlns:a16="http://schemas.microsoft.com/office/drawing/2014/main" xmlns="" id="{55D9F9B4-46A5-4057-A0F9-A28B7E2A7A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0"/>
            <a:ext cx="9126538" cy="574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7" name="TextBox 3">
            <a:extLst>
              <a:ext uri="{FF2B5EF4-FFF2-40B4-BE49-F238E27FC236}">
                <a16:creationId xmlns:a16="http://schemas.microsoft.com/office/drawing/2014/main" xmlns="" id="{C3763F37-0842-463C-AAC2-4F0CD2FD9731}"/>
              </a:ext>
            </a:extLst>
          </p:cNvPr>
          <p:cNvSpPr txBox="1">
            <a:spLocks noChangeArrowheads="1"/>
          </p:cNvSpPr>
          <p:nvPr/>
        </p:nvSpPr>
        <p:spPr bwMode="auto">
          <a:xfrm>
            <a:off x="2124075" y="4370388"/>
            <a:ext cx="33845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r" eaLnBrk="1" hangingPunct="1">
              <a:lnSpc>
                <a:spcPct val="100000"/>
              </a:lnSpc>
              <a:spcBef>
                <a:spcPct val="0"/>
              </a:spcBef>
              <a:buFontTx/>
              <a:buNone/>
            </a:pPr>
            <a:r>
              <a:rPr lang="he-IL" altLang="he-IL" sz="4400" b="1">
                <a:solidFill>
                  <a:srgbClr val="DE6810"/>
                </a:solidFill>
              </a:rPr>
              <a:t>תודה רבה</a:t>
            </a:r>
            <a:endParaRPr lang="he-IL" altLang="he-IL" sz="4400">
              <a:solidFill>
                <a:srgbClr val="DE6810"/>
              </a:solidFill>
            </a:endParaRPr>
          </a:p>
        </p:txBody>
      </p:sp>
      <p:sp>
        <p:nvSpPr>
          <p:cNvPr id="4" name="מציין מיקום של מספר שקופית 3">
            <a:extLst>
              <a:ext uri="{FF2B5EF4-FFF2-40B4-BE49-F238E27FC236}">
                <a16:creationId xmlns:a16="http://schemas.microsoft.com/office/drawing/2014/main" xmlns="" id="{151149FD-05A7-4F76-A06E-6A8A81BAE739}"/>
              </a:ext>
            </a:extLst>
          </p:cNvPr>
          <p:cNvSpPr>
            <a:spLocks noGrp="1"/>
          </p:cNvSpPr>
          <p:nvPr>
            <p:ph type="sldNum" sz="quarter" idx="10"/>
          </p:nvPr>
        </p:nvSpPr>
        <p:spPr/>
        <p:txBody>
          <a:bodyPr vert="horz" lIns="91440" tIns="45720" rIns="91440" bIns="45720" rtlCol="0" anchor="ctr"/>
          <a:lstStyle/>
          <a:p>
            <a:pPr eaLnBrk="0" hangingPunct="0"/>
            <a:fld id="{8C6A952B-30F0-427B-9C6F-459DC80FE613}" type="slidenum">
              <a:rPr lang="en-US" altLang="he-IL" sz="1400" smtClean="0">
                <a:solidFill>
                  <a:schemeClr val="tx1">
                    <a:tint val="75000"/>
                  </a:schemeClr>
                </a:solidFill>
              </a:rPr>
              <a:pPr eaLnBrk="0" hangingPunct="0"/>
              <a:t>54</a:t>
            </a:fld>
            <a:endParaRPr lang="en-US" altLang="he-IL" sz="1400">
              <a:solidFill>
                <a:schemeClr val="tx1">
                  <a:tint val="7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a:extLst>
              <a:ext uri="{FF2B5EF4-FFF2-40B4-BE49-F238E27FC236}">
                <a16:creationId xmlns:a16="http://schemas.microsoft.com/office/drawing/2014/main" xmlns="" id="{8D2E85FA-4E26-4D67-8FEE-06BC57CCD3F5}"/>
              </a:ext>
            </a:extLst>
          </p:cNvPr>
          <p:cNvSpPr>
            <a:spLocks noGrp="1"/>
          </p:cNvSpPr>
          <p:nvPr>
            <p:ph type="sldNum" sz="quarter" idx="12"/>
          </p:nvPr>
        </p:nvSpPr>
        <p:spPr/>
        <p:txBody>
          <a:bodyPr/>
          <a:lstStyle/>
          <a:p>
            <a:pPr>
              <a:defRPr/>
            </a:pPr>
            <a:fld id="{E0623974-DA22-41E3-94D8-AE20484E68A4}" type="slidenum">
              <a:rPr lang="en-US" smtClean="0"/>
              <a:pPr>
                <a:defRPr/>
              </a:pPr>
              <a:t>6</a:t>
            </a:fld>
            <a:endParaRPr lang="en-US"/>
          </a:p>
        </p:txBody>
      </p:sp>
      <p:sp>
        <p:nvSpPr>
          <p:cNvPr id="5" name="כותרת משנה 2">
            <a:extLst>
              <a:ext uri="{FF2B5EF4-FFF2-40B4-BE49-F238E27FC236}">
                <a16:creationId xmlns:a16="http://schemas.microsoft.com/office/drawing/2014/main" xmlns="" id="{354A9A6C-8920-4F70-BE27-C02D5EE890C9}"/>
              </a:ext>
            </a:extLst>
          </p:cNvPr>
          <p:cNvSpPr txBox="1">
            <a:spLocks/>
          </p:cNvSpPr>
          <p:nvPr/>
        </p:nvSpPr>
        <p:spPr>
          <a:xfrm>
            <a:off x="323056" y="731726"/>
            <a:ext cx="8497887" cy="4429722"/>
          </a:xfrm>
          <a:prstGeom prst="rect">
            <a:avLst/>
          </a:prstGeom>
        </p:spPr>
        <p:txBody>
          <a:bodyPr anchor="t">
            <a:no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rtl="1">
              <a:lnSpc>
                <a:spcPct val="170000"/>
              </a:lnSpc>
            </a:pPr>
            <a:endParaRPr lang="he-IL" sz="1750" dirty="0">
              <a:latin typeface="+mj-lt"/>
              <a:cs typeface="David" panose="020E0502060401010101" pitchFamily="34" charset="-79"/>
            </a:endParaRPr>
          </a:p>
        </p:txBody>
      </p:sp>
      <p:sp>
        <p:nvSpPr>
          <p:cNvPr id="8" name="TextBox 5">
            <a:extLst>
              <a:ext uri="{FF2B5EF4-FFF2-40B4-BE49-F238E27FC236}">
                <a16:creationId xmlns:a16="http://schemas.microsoft.com/office/drawing/2014/main" xmlns="" id="{BF52AB98-6B4B-4AAE-B3BD-5D65C6F8742E}"/>
              </a:ext>
            </a:extLst>
          </p:cNvPr>
          <p:cNvSpPr txBox="1">
            <a:spLocks noChangeArrowheads="1"/>
          </p:cNvSpPr>
          <p:nvPr/>
        </p:nvSpPr>
        <p:spPr bwMode="auto">
          <a:xfrm>
            <a:off x="432161" y="187431"/>
            <a:ext cx="8497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David" panose="020E0502060401010101" pitchFamily="34" charset="-79"/>
                <a:cs typeface="David" panose="020E0502060401010101" pitchFamily="34" charset="-79"/>
              </a:defRPr>
            </a:lvl1pPr>
            <a:lvl2pPr marL="742950" indent="-285750">
              <a:lnSpc>
                <a:spcPct val="90000"/>
              </a:lnSpc>
              <a:spcBef>
                <a:spcPts val="375"/>
              </a:spcBef>
              <a:buFont typeface="Arial" panose="020B0604020202020204" pitchFamily="34" charset="0"/>
              <a:buChar char="•"/>
              <a:defRPr>
                <a:solidFill>
                  <a:schemeClr val="tx1"/>
                </a:solidFill>
                <a:latin typeface="David" panose="020E0502060401010101" pitchFamily="34" charset="-79"/>
                <a:cs typeface="David" panose="020E0502060401010101" pitchFamily="34" charset="-79"/>
              </a:defRPr>
            </a:lvl2pPr>
            <a:lvl3pPr marL="1143000" indent="-228600">
              <a:lnSpc>
                <a:spcPct val="90000"/>
              </a:lnSpc>
              <a:spcBef>
                <a:spcPts val="375"/>
              </a:spcBef>
              <a:buFont typeface="Arial" panose="020B0604020202020204" pitchFamily="34" charset="0"/>
              <a:buChar char="•"/>
              <a:defRPr sz="1500">
                <a:solidFill>
                  <a:schemeClr val="tx1"/>
                </a:solidFill>
                <a:latin typeface="David" panose="020E0502060401010101" pitchFamily="34" charset="-79"/>
                <a:cs typeface="David" panose="020E0502060401010101" pitchFamily="34" charset="-79"/>
              </a:defRPr>
            </a:lvl3pPr>
            <a:lvl4pPr marL="16002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4pPr>
            <a:lvl5pPr marL="2057400" indent="-228600">
              <a:lnSpc>
                <a:spcPct val="90000"/>
              </a:lnSpc>
              <a:spcBef>
                <a:spcPts val="375"/>
              </a:spcBef>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5pPr>
            <a:lvl6pPr marL="25146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6pPr>
            <a:lvl7pPr marL="29718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7pPr>
            <a:lvl8pPr marL="34290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8pPr>
            <a:lvl9pPr marL="3886200" indent="-228600" algn="l" defTabSz="712788"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David" panose="020E0502060401010101" pitchFamily="34" charset="-79"/>
                <a:cs typeface="David" panose="020E0502060401010101" pitchFamily="34" charset="-79"/>
              </a:defRPr>
            </a:lvl9pPr>
          </a:lstStyle>
          <a:p>
            <a:pPr algn="r" rtl="1" eaLnBrk="1" hangingPunct="1">
              <a:lnSpc>
                <a:spcPct val="100000"/>
              </a:lnSpc>
              <a:spcBef>
                <a:spcPct val="0"/>
              </a:spcBef>
              <a:buNone/>
            </a:pPr>
            <a:r>
              <a:rPr lang="he-IL" altLang="he-IL" sz="3200" b="1" dirty="0">
                <a:solidFill>
                  <a:schemeClr val="bg1"/>
                </a:solidFill>
                <a:latin typeface="Calibri" panose="020F0502020204030204" pitchFamily="34" charset="0"/>
                <a:cs typeface="Calibri" panose="020F0502020204030204" pitchFamily="34" charset="0"/>
              </a:rPr>
              <a:t>1. רקע כללי </a:t>
            </a:r>
          </a:p>
        </p:txBody>
      </p:sp>
      <p:sp>
        <p:nvSpPr>
          <p:cNvPr id="2" name="תיבת טקסט 1">
            <a:extLst>
              <a:ext uri="{FF2B5EF4-FFF2-40B4-BE49-F238E27FC236}">
                <a16:creationId xmlns:a16="http://schemas.microsoft.com/office/drawing/2014/main" xmlns="" id="{DE02F34E-1AAF-4F34-A575-BEA46CCCF0BB}"/>
              </a:ext>
            </a:extLst>
          </p:cNvPr>
          <p:cNvSpPr txBox="1"/>
          <p:nvPr/>
        </p:nvSpPr>
        <p:spPr>
          <a:xfrm>
            <a:off x="1001864" y="1023126"/>
            <a:ext cx="7513983" cy="3732753"/>
          </a:xfrm>
          <a:prstGeom prst="rect">
            <a:avLst/>
          </a:prstGeom>
          <a:noFill/>
        </p:spPr>
        <p:txBody>
          <a:bodyPr wrap="square">
            <a:spAutoFit/>
          </a:bodyPr>
          <a:lstStyle/>
          <a:p>
            <a:pPr marL="342900" lvl="0" indent="-342900" algn="just" rtl="1">
              <a:lnSpc>
                <a:spcPct val="115000"/>
              </a:lnSpc>
              <a:spcAft>
                <a:spcPts val="1200"/>
              </a:spcAft>
              <a:buFont typeface="+mj-cs"/>
              <a:buAutoNum type="hebrew2Minus"/>
              <a:tabLst>
                <a:tab pos="323215" algn="l"/>
              </a:tabLst>
            </a:pPr>
            <a:r>
              <a:rPr lang="he-IL" sz="1600" b="1" u="sng" dirty="0">
                <a:effectLst/>
                <a:latin typeface="Times New Roman" panose="02020603050405020304" pitchFamily="18" charset="0"/>
                <a:ea typeface="Calibri" panose="020F0502020204030204" pitchFamily="34" charset="0"/>
                <a:cs typeface="David" panose="020E0502060401010101" pitchFamily="34" charset="-79"/>
              </a:rPr>
              <a:t>תיאור כללי של העבודות ומיקומן</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Bef>
                <a:spcPts val="1200"/>
              </a:spcBef>
              <a:spcAft>
                <a:spcPts val="800"/>
              </a:spcAft>
              <a:buSzPts val="1200"/>
              <a:buFont typeface="David" panose="020E0502060401010101" pitchFamily="34" charset="-79"/>
              <a:buAutoNum type="arabicPeriod"/>
            </a:pPr>
            <a:r>
              <a:rPr lang="he-IL" sz="1600" dirty="0">
                <a:effectLst/>
                <a:latin typeface="Times New Roman" panose="02020603050405020304" pitchFamily="18" charset="0"/>
                <a:ea typeface="Calibri" panose="020F0502020204030204" pitchFamily="34" charset="0"/>
                <a:cs typeface="David" panose="020E0502060401010101" pitchFamily="34" charset="-79"/>
              </a:rPr>
              <a:t>הפרויקט מיועד לביצוע עבודות "אינפרא 1" לקו הירוק של </a:t>
            </a:r>
            <a:r>
              <a:rPr lang="he-IL" sz="1600" dirty="0" err="1">
                <a:effectLst/>
                <a:latin typeface="Times New Roman" panose="02020603050405020304" pitchFamily="18" charset="0"/>
                <a:ea typeface="Calibri" panose="020F0502020204030204" pitchFamily="34" charset="0"/>
                <a:cs typeface="David" panose="020E0502060401010101" pitchFamily="34" charset="-79"/>
              </a:rPr>
              <a:t>הרק"ל</a:t>
            </a:r>
            <a:r>
              <a:rPr lang="he-IL" sz="1600" dirty="0">
                <a:effectLst/>
                <a:latin typeface="Times New Roman" panose="02020603050405020304" pitchFamily="18" charset="0"/>
                <a:ea typeface="Calibri" panose="020F0502020204030204" pitchFamily="34" charset="0"/>
                <a:cs typeface="David" panose="020E0502060401010101" pitchFamily="34" charset="-79"/>
              </a:rPr>
              <a:t> – </a:t>
            </a:r>
            <a:r>
              <a:rPr lang="he-IL" sz="1600" dirty="0">
                <a:effectLst/>
                <a:latin typeface="Calibri" panose="020F0502020204030204" pitchFamily="34" charset="0"/>
                <a:ea typeface="Calibri" panose="020F0502020204030204" pitchFamily="34" charset="0"/>
                <a:cs typeface="David" panose="020E0502060401010101" pitchFamily="34" charset="-79"/>
              </a:rPr>
              <a:t>תת מקטע </a:t>
            </a:r>
            <a:r>
              <a:rPr lang="en-US" sz="1600" dirty="0">
                <a:effectLst/>
                <a:latin typeface="David" panose="020E0502060401010101" pitchFamily="34" charset="-79"/>
                <a:ea typeface="Calibri" panose="020F0502020204030204" pitchFamily="34" charset="0"/>
                <a:cs typeface="Arial" panose="020B0604020202020204" pitchFamily="34" charset="0"/>
              </a:rPr>
              <a:t>G1-4</a:t>
            </a:r>
            <a:r>
              <a:rPr lang="he-IL" sz="1600" dirty="0">
                <a:effectLst/>
                <a:latin typeface="Calibri" panose="020F0502020204030204" pitchFamily="34" charset="0"/>
                <a:ea typeface="Calibri" panose="020F0502020204030204" pitchFamily="34" charset="0"/>
                <a:cs typeface="David" panose="020E0502060401010101" pitchFamily="34" charset="-79"/>
              </a:rPr>
              <a:t>, אשר כוללות</a:t>
            </a:r>
            <a:r>
              <a:rPr lang="he-IL" sz="1600" dirty="0">
                <a:effectLst/>
                <a:latin typeface="Times New Roman" panose="02020603050405020304" pitchFamily="18" charset="0"/>
                <a:ea typeface="Calibri" panose="020F0502020204030204" pitchFamily="34" charset="0"/>
                <a:cs typeface="David" panose="020E0502060401010101" pitchFamily="34" charset="-79"/>
              </a:rPr>
              <a:t> עבודות סלילה, העתקת תשתיות ופיתוח לכל אורך תת המקטע, אשר מטרתן פינוי רצועה באופן מלא לצורך יצירת רצועת </a:t>
            </a:r>
            <a:r>
              <a:rPr lang="he-IL" sz="1600" dirty="0" err="1">
                <a:effectLst/>
                <a:latin typeface="Times New Roman" panose="02020603050405020304" pitchFamily="18" charset="0"/>
                <a:ea typeface="Calibri" panose="020F0502020204030204" pitchFamily="34" charset="0"/>
                <a:cs typeface="David" panose="020E0502060401010101" pitchFamily="34" charset="-79"/>
              </a:rPr>
              <a:t>רק"ל</a:t>
            </a:r>
            <a:r>
              <a:rPr lang="he-IL" sz="1600" dirty="0">
                <a:effectLst/>
                <a:latin typeface="Times New Roman" panose="02020603050405020304" pitchFamily="18" charset="0"/>
                <a:ea typeface="Calibri" panose="020F0502020204030204" pitchFamily="34" charset="0"/>
                <a:cs typeface="David" panose="020E0502060401010101" pitchFamily="34" charset="-79"/>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Bef>
                <a:spcPts val="1200"/>
              </a:spcBef>
              <a:spcAft>
                <a:spcPts val="800"/>
              </a:spcAft>
              <a:buSzPts val="1200"/>
              <a:buFont typeface="David" panose="020E0502060401010101" pitchFamily="34" charset="-79"/>
              <a:buAutoNum type="arabicPeriod"/>
            </a:pPr>
            <a:r>
              <a:rPr lang="he-IL" sz="1600" dirty="0">
                <a:effectLst/>
                <a:latin typeface="Times New Roman" panose="02020603050405020304" pitchFamily="18" charset="0"/>
                <a:ea typeface="Calibri" panose="020F0502020204030204" pitchFamily="34" charset="0"/>
                <a:cs typeface="David" panose="020E0502060401010101" pitchFamily="34" charset="-79"/>
              </a:rPr>
              <a:t>הפרויקט כולל את שדרות ירושלים בחולון באורך של כ- 1740 מטר: מחתך 2+840 ועד חתך 4+580. המקטע מתחיל דרומה לצומת המלאכה/ירושלים (</a:t>
            </a:r>
            <a:r>
              <a:rPr lang="he-IL" sz="1600" b="1" dirty="0">
                <a:effectLst/>
                <a:latin typeface="Times New Roman" panose="02020603050405020304" pitchFamily="18" charset="0"/>
                <a:ea typeface="Calibri" panose="020F0502020204030204" pitchFamily="34" charset="0"/>
                <a:cs typeface="David" panose="020E0502060401010101" pitchFamily="34" charset="-79"/>
              </a:rPr>
              <a:t>כולל</a:t>
            </a:r>
            <a:r>
              <a:rPr lang="he-IL" sz="1600" dirty="0">
                <a:effectLst/>
                <a:latin typeface="Times New Roman" panose="02020603050405020304" pitchFamily="18" charset="0"/>
                <a:ea typeface="Calibri" panose="020F0502020204030204" pitchFamily="34" charset="0"/>
                <a:cs typeface="David" panose="020E0502060401010101" pitchFamily="34" charset="-79"/>
              </a:rPr>
              <a:t> צומת המלאכה/ירושלים) ומצפון גבול הביצוע לקראת צומת ירושלים/סוקולוב (</a:t>
            </a:r>
            <a:r>
              <a:rPr lang="he-IL" sz="1600" b="1" dirty="0">
                <a:effectLst/>
                <a:latin typeface="Times New Roman" panose="02020603050405020304" pitchFamily="18" charset="0"/>
                <a:ea typeface="Calibri" panose="020F0502020204030204" pitchFamily="34" charset="0"/>
                <a:cs typeface="David" panose="020E0502060401010101" pitchFamily="34" charset="-79"/>
              </a:rPr>
              <a:t>לא כולל</a:t>
            </a:r>
            <a:r>
              <a:rPr lang="he-IL" sz="1600" dirty="0">
                <a:effectLst/>
                <a:latin typeface="Times New Roman" panose="02020603050405020304" pitchFamily="18" charset="0"/>
                <a:ea typeface="Calibri" panose="020F0502020204030204" pitchFamily="34" charset="0"/>
                <a:cs typeface="David" panose="020E0502060401010101" pitchFamily="34" charset="-79"/>
              </a:rPr>
              <a:t> צומת ירושלים/סוקולוב).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15000"/>
              </a:lnSpc>
              <a:spcBef>
                <a:spcPts val="1200"/>
              </a:spcBef>
              <a:spcAft>
                <a:spcPts val="800"/>
              </a:spcAft>
              <a:buSzPts val="1200"/>
              <a:buFont typeface="David" panose="020E0502060401010101" pitchFamily="34" charset="-79"/>
              <a:buAutoNum type="arabicPeriod"/>
            </a:pPr>
            <a:r>
              <a:rPr lang="he-IL" sz="1600" dirty="0">
                <a:effectLst/>
                <a:latin typeface="Times New Roman" panose="02020603050405020304" pitchFamily="18" charset="0"/>
                <a:ea typeface="Calibri" panose="020F0502020204030204" pitchFamily="34" charset="0"/>
                <a:cs typeface="David" panose="020E0502060401010101" pitchFamily="34" charset="-79"/>
              </a:rPr>
              <a:t>תת מקטע 1-4</a:t>
            </a:r>
            <a:r>
              <a:rPr lang="en-US" sz="1600" dirty="0">
                <a:effectLst/>
                <a:latin typeface="Times New Roman" panose="02020603050405020304" pitchFamily="18" charset="0"/>
                <a:ea typeface="Calibri" panose="020F0502020204030204" pitchFamily="34" charset="0"/>
                <a:cs typeface="David" panose="020E0502060401010101" pitchFamily="34" charset="-79"/>
              </a:rPr>
              <a:t>G</a:t>
            </a:r>
            <a:r>
              <a:rPr lang="he-IL" sz="1600" dirty="0">
                <a:effectLst/>
                <a:latin typeface="Times New Roman" panose="02020603050405020304" pitchFamily="18" charset="0"/>
                <a:ea typeface="Calibri" panose="020F0502020204030204" pitchFamily="34" charset="0"/>
                <a:cs typeface="David" panose="020E0502060401010101" pitchFamily="34" charset="-79"/>
              </a:rPr>
              <a:t>, הינו תת מקטע אחד מתוך 7 תתי מקטעים המצויים בתחום הקו הירוק העובר בשדרות ירושלים בעיר חולון. מדרום גובל הקטע בתת מקטע 1-3</a:t>
            </a:r>
            <a:r>
              <a:rPr lang="en-US" sz="1600" dirty="0">
                <a:effectLst/>
                <a:latin typeface="Times New Roman" panose="02020603050405020304" pitchFamily="18" charset="0"/>
                <a:ea typeface="Calibri" panose="020F0502020204030204" pitchFamily="34" charset="0"/>
                <a:cs typeface="David" panose="020E0502060401010101" pitchFamily="34" charset="-79"/>
              </a:rPr>
              <a:t>G</a:t>
            </a:r>
            <a:r>
              <a:rPr lang="he-IL" sz="1600" dirty="0">
                <a:effectLst/>
                <a:latin typeface="Times New Roman" panose="02020603050405020304" pitchFamily="18" charset="0"/>
                <a:ea typeface="Calibri" panose="020F0502020204030204" pitchFamily="34" charset="0"/>
                <a:cs typeface="David" panose="020E0502060401010101" pitchFamily="34" charset="-79"/>
              </a:rPr>
              <a:t> המבוצע ע"י קבלן תכנון ביצוע של </a:t>
            </a:r>
            <a:r>
              <a:rPr lang="he-IL" sz="1600" dirty="0" err="1">
                <a:effectLst/>
                <a:latin typeface="Times New Roman" panose="02020603050405020304" pitchFamily="18" charset="0"/>
                <a:ea typeface="Calibri" panose="020F0502020204030204" pitchFamily="34" charset="0"/>
                <a:cs typeface="David" panose="020E0502060401010101" pitchFamily="34" charset="-79"/>
              </a:rPr>
              <a:t>נת"ע</a:t>
            </a:r>
            <a:r>
              <a:rPr lang="he-IL" sz="1600" dirty="0">
                <a:effectLst/>
                <a:latin typeface="Times New Roman" panose="02020603050405020304" pitchFamily="18" charset="0"/>
                <a:ea typeface="Calibri" panose="020F0502020204030204" pitchFamily="34" charset="0"/>
                <a:cs typeface="David" panose="020E0502060401010101" pitchFamily="34" charset="-79"/>
              </a:rPr>
              <a:t> ומצפון גובל הקטע בתת מקטע 1-5</a:t>
            </a:r>
            <a:r>
              <a:rPr lang="en-US" sz="1600" dirty="0">
                <a:effectLst/>
                <a:latin typeface="Times New Roman" panose="02020603050405020304" pitchFamily="18" charset="0"/>
                <a:ea typeface="Calibri" panose="020F0502020204030204" pitchFamily="34" charset="0"/>
                <a:cs typeface="David" panose="020E0502060401010101" pitchFamily="34" charset="-79"/>
              </a:rPr>
              <a:t>G</a:t>
            </a:r>
            <a:r>
              <a:rPr lang="he-IL" sz="1600" dirty="0">
                <a:effectLst/>
                <a:latin typeface="Times New Roman" panose="02020603050405020304" pitchFamily="18" charset="0"/>
                <a:ea typeface="Calibri" panose="020F0502020204030204" pitchFamily="34" charset="0"/>
                <a:cs typeface="David" panose="020E0502060401010101" pitchFamily="34" charset="-79"/>
              </a:rPr>
              <a:t>, העובר ברחוב סוקולוב ושדרות קוגל.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4317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תמונה 3">
            <a:extLst>
              <a:ext uri="{FF2B5EF4-FFF2-40B4-BE49-F238E27FC236}">
                <a16:creationId xmlns:a16="http://schemas.microsoft.com/office/drawing/2014/main" xmlns="" id="{359E989E-0341-41F6-988C-BE231244E1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מלבן 1">
            <a:extLst>
              <a:ext uri="{FF2B5EF4-FFF2-40B4-BE49-F238E27FC236}">
                <a16:creationId xmlns:a16="http://schemas.microsoft.com/office/drawing/2014/main" xmlns="" id="{8ED2CA9F-ADA4-47C5-B82D-6CDB1EBD8FBA}"/>
              </a:ext>
            </a:extLst>
          </p:cNvPr>
          <p:cNvSpPr/>
          <p:nvPr/>
        </p:nvSpPr>
        <p:spPr>
          <a:xfrm>
            <a:off x="1530820" y="4342990"/>
            <a:ext cx="761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eaLnBrk="1" hangingPunct="1"/>
            <a:r>
              <a:rPr lang="he-IL" altLang="he-IL" sz="3200" b="1" dirty="0">
                <a:solidFill>
                  <a:schemeClr val="bg1"/>
                </a:solidFill>
              </a:rPr>
              <a:t>2. תיאור העבודות והיבטים הנדסיים</a:t>
            </a:r>
          </a:p>
        </p:txBody>
      </p:sp>
    </p:spTree>
    <p:extLst>
      <p:ext uri="{BB962C8B-B14F-4D97-AF65-F5344CB8AC3E}">
        <p14:creationId xmlns:p14="http://schemas.microsoft.com/office/powerpoint/2010/main" val="2175743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a:extLst>
              <a:ext uri="{FF2B5EF4-FFF2-40B4-BE49-F238E27FC236}">
                <a16:creationId xmlns:a16="http://schemas.microsoft.com/office/drawing/2014/main" xmlns="" id="{5EBCF698-0DF0-4CB4-9240-71F0BF493443}"/>
              </a:ext>
            </a:extLst>
          </p:cNvPr>
          <p:cNvSpPr txBox="1"/>
          <p:nvPr/>
        </p:nvSpPr>
        <p:spPr>
          <a:xfrm>
            <a:off x="2048644" y="97310"/>
            <a:ext cx="6937000"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 </a:t>
            </a:r>
          </a:p>
        </p:txBody>
      </p:sp>
      <p:grpSp>
        <p:nvGrpSpPr>
          <p:cNvPr id="16" name="קבוצה 15">
            <a:extLst>
              <a:ext uri="{FF2B5EF4-FFF2-40B4-BE49-F238E27FC236}">
                <a16:creationId xmlns:a16="http://schemas.microsoft.com/office/drawing/2014/main" xmlns="" id="{95110EFE-EDBC-4087-BC45-74219FFC467F}"/>
              </a:ext>
            </a:extLst>
          </p:cNvPr>
          <p:cNvGrpSpPr/>
          <p:nvPr/>
        </p:nvGrpSpPr>
        <p:grpSpPr>
          <a:xfrm>
            <a:off x="-2004" y="747522"/>
            <a:ext cx="9146004" cy="4551556"/>
            <a:chOff x="-2004" y="747522"/>
            <a:chExt cx="9146004" cy="4551556"/>
          </a:xfrm>
        </p:grpSpPr>
        <p:pic>
          <p:nvPicPr>
            <p:cNvPr id="17" name="תמונה 16">
              <a:extLst>
                <a:ext uri="{FF2B5EF4-FFF2-40B4-BE49-F238E27FC236}">
                  <a16:creationId xmlns:a16="http://schemas.microsoft.com/office/drawing/2014/main" xmlns="" id="{ACEFECF1-3930-481F-A104-C23E9CF618F2}"/>
                </a:ext>
              </a:extLst>
            </p:cNvPr>
            <p:cNvPicPr>
              <a:picLocks noChangeAspect="1"/>
            </p:cNvPicPr>
            <p:nvPr/>
          </p:nvPicPr>
          <p:blipFill rotWithShape="1">
            <a:blip r:embed="rId2"/>
            <a:srcRect l="4075" t="17732" r="5568"/>
            <a:stretch/>
          </p:blipFill>
          <p:spPr>
            <a:xfrm>
              <a:off x="0" y="1098171"/>
              <a:ext cx="9144000" cy="3778954"/>
            </a:xfrm>
            <a:prstGeom prst="rect">
              <a:avLst/>
            </a:prstGeom>
          </p:spPr>
        </p:pic>
        <p:pic>
          <p:nvPicPr>
            <p:cNvPr id="19" name="Picture 2" descr="C:\liat\Trees\AutoCAD Graphics\Nof-hetz zafon-white.png">
              <a:extLst>
                <a:ext uri="{FF2B5EF4-FFF2-40B4-BE49-F238E27FC236}">
                  <a16:creationId xmlns:a16="http://schemas.microsoft.com/office/drawing/2014/main" xmlns="" id="{1D618FEA-9C8D-42D2-85F3-7D4AB4812E19}"/>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a:ext>
              </a:extLst>
            </a:blip>
            <a:srcRect/>
            <a:stretch>
              <a:fillRect/>
            </a:stretch>
          </p:blipFill>
          <p:spPr bwMode="auto">
            <a:xfrm rot="18890491">
              <a:off x="8304825" y="1244219"/>
              <a:ext cx="535516" cy="419976"/>
            </a:xfrm>
            <a:prstGeom prst="rect">
              <a:avLst/>
            </a:prstGeom>
            <a:noFill/>
            <a:extLst>
              <a:ext uri="{909E8E84-426E-40DD-AFC4-6F175D3DCCD1}">
                <a14:hiddenFill xmlns:a14="http://schemas.microsoft.com/office/drawing/2010/main">
                  <a:solidFill>
                    <a:srgbClr val="FFFFFF"/>
                  </a:solidFill>
                </a14:hiddenFill>
              </a:ext>
            </a:extLst>
          </p:spPr>
        </p:pic>
        <p:sp>
          <p:nvSpPr>
            <p:cNvPr id="20" name="תיבת טקסט 52">
              <a:extLst>
                <a:ext uri="{FF2B5EF4-FFF2-40B4-BE49-F238E27FC236}">
                  <a16:creationId xmlns:a16="http://schemas.microsoft.com/office/drawing/2014/main" xmlns="" id="{5BDBD798-B273-4A0D-AEA8-C1E75A7F8704}"/>
                </a:ext>
              </a:extLst>
            </p:cNvPr>
            <p:cNvSpPr txBox="1"/>
            <p:nvPr/>
          </p:nvSpPr>
          <p:spPr>
            <a:xfrm rot="17827893">
              <a:off x="1730028" y="1177047"/>
              <a:ext cx="780963" cy="461665"/>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שור</a:t>
              </a:r>
            </a:p>
            <a:p>
              <a:endParaRPr lang="he-IL" sz="1200" b="1" dirty="0">
                <a:solidFill>
                  <a:srgbClr val="FFFF00"/>
                </a:solidFill>
                <a:latin typeface="Arial" panose="020B0604020202020204" pitchFamily="34" charset="0"/>
                <a:cs typeface="Arial" panose="020B0604020202020204" pitchFamily="34" charset="0"/>
              </a:endParaRPr>
            </a:p>
          </p:txBody>
        </p:sp>
        <p:grpSp>
          <p:nvGrpSpPr>
            <p:cNvPr id="21" name="קבוצה 20">
              <a:extLst>
                <a:ext uri="{FF2B5EF4-FFF2-40B4-BE49-F238E27FC236}">
                  <a16:creationId xmlns:a16="http://schemas.microsoft.com/office/drawing/2014/main" xmlns="" id="{F95C099A-FBAA-41A8-AC91-D1B8DA78AD51}"/>
                </a:ext>
              </a:extLst>
            </p:cNvPr>
            <p:cNvGrpSpPr/>
            <p:nvPr/>
          </p:nvGrpSpPr>
          <p:grpSpPr>
            <a:xfrm rot="1614238">
              <a:off x="55040" y="1201373"/>
              <a:ext cx="488696" cy="1082025"/>
              <a:chOff x="61267" y="1466152"/>
              <a:chExt cx="488696" cy="1082025"/>
            </a:xfrm>
          </p:grpSpPr>
          <p:cxnSp>
            <p:nvCxnSpPr>
              <p:cNvPr id="54" name="מחבר חץ ישר 53">
                <a:extLst>
                  <a:ext uri="{FF2B5EF4-FFF2-40B4-BE49-F238E27FC236}">
                    <a16:creationId xmlns:a16="http://schemas.microsoft.com/office/drawing/2014/main" xmlns="" id="{DF13BB67-7964-479D-8756-9AF1CE53FB6A}"/>
                  </a:ext>
                </a:extLst>
              </p:cNvPr>
              <p:cNvCxnSpPr>
                <a:cxnSpLocks/>
              </p:cNvCxnSpPr>
              <p:nvPr/>
            </p:nvCxnSpPr>
            <p:spPr>
              <a:xfrm>
                <a:off x="302866" y="1466152"/>
                <a:ext cx="0" cy="1082025"/>
              </a:xfrm>
              <a:prstGeom prst="straightConnector1">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משולש שווה-שוקיים 50">
                <a:extLst>
                  <a:ext uri="{FF2B5EF4-FFF2-40B4-BE49-F238E27FC236}">
                    <a16:creationId xmlns:a16="http://schemas.microsoft.com/office/drawing/2014/main" xmlns="" id="{D795E419-C9C7-4CD3-B8F7-0979D873EEC9}"/>
                  </a:ext>
                </a:extLst>
              </p:cNvPr>
              <p:cNvSpPr/>
              <p:nvPr/>
            </p:nvSpPr>
            <p:spPr>
              <a:xfrm rot="16200000">
                <a:off x="32637" y="2334989"/>
                <a:ext cx="212018" cy="154758"/>
              </a:xfrm>
              <a:prstGeom prst="triangle">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solidFill>
                    <a:srgbClr val="FFFF00"/>
                  </a:solidFill>
                </a:endParaRPr>
              </a:p>
            </p:txBody>
          </p:sp>
          <p:sp>
            <p:nvSpPr>
              <p:cNvPr id="56" name="משולש שווה-שוקיים 51">
                <a:extLst>
                  <a:ext uri="{FF2B5EF4-FFF2-40B4-BE49-F238E27FC236}">
                    <a16:creationId xmlns:a16="http://schemas.microsoft.com/office/drawing/2014/main" xmlns="" id="{FB80FD3A-FAEA-4FEC-8F67-0E6BB06BAB26}"/>
                  </a:ext>
                </a:extLst>
              </p:cNvPr>
              <p:cNvSpPr/>
              <p:nvPr/>
            </p:nvSpPr>
            <p:spPr>
              <a:xfrm rot="5400000" flipH="1">
                <a:off x="366575" y="2332742"/>
                <a:ext cx="212018" cy="154758"/>
              </a:xfrm>
              <a:prstGeom prst="triangle">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solidFill>
                    <a:srgbClr val="FFFF00"/>
                  </a:solidFill>
                </a:endParaRPr>
              </a:p>
            </p:txBody>
          </p:sp>
        </p:grpSp>
        <p:sp>
          <p:nvSpPr>
            <p:cNvPr id="22" name="תיבת טקסט 55">
              <a:extLst>
                <a:ext uri="{FF2B5EF4-FFF2-40B4-BE49-F238E27FC236}">
                  <a16:creationId xmlns:a16="http://schemas.microsoft.com/office/drawing/2014/main" xmlns="" id="{F3763EE6-2B17-4063-9F9B-99CB168EAA7F}"/>
                </a:ext>
              </a:extLst>
            </p:cNvPr>
            <p:cNvSpPr txBox="1"/>
            <p:nvPr/>
          </p:nvSpPr>
          <p:spPr>
            <a:xfrm rot="17931653">
              <a:off x="45304" y="1734375"/>
              <a:ext cx="662601" cy="276999"/>
            </a:xfrm>
            <a:prstGeom prst="rect">
              <a:avLst/>
            </a:prstGeom>
            <a:noFill/>
          </p:spPr>
          <p:txBody>
            <a:bodyPr wrap="square" rtlCol="1">
              <a:spAutoFit/>
            </a:bodyPr>
            <a:lstStyle/>
            <a:p>
              <a:pPr algn="ctr"/>
              <a:r>
                <a:rPr lang="en-US" sz="1200" b="1" dirty="0">
                  <a:solidFill>
                    <a:srgbClr val="FFFF00"/>
                  </a:solidFill>
                  <a:latin typeface="Arial" panose="020B0604020202020204" pitchFamily="34" charset="0"/>
                  <a:cs typeface="Arial" panose="020B0604020202020204" pitchFamily="34" charset="0"/>
                </a:rPr>
                <a:t>G1-4</a:t>
              </a:r>
              <a:endParaRPr lang="he-IL" sz="1200" b="1" dirty="0">
                <a:solidFill>
                  <a:srgbClr val="FFFF00"/>
                </a:solidFill>
                <a:latin typeface="Arial" panose="020B0604020202020204" pitchFamily="34" charset="0"/>
                <a:cs typeface="Arial" panose="020B0604020202020204" pitchFamily="34" charset="0"/>
              </a:endParaRPr>
            </a:p>
          </p:txBody>
        </p:sp>
        <p:sp>
          <p:nvSpPr>
            <p:cNvPr id="23" name="תיבת טקסט 55">
              <a:extLst>
                <a:ext uri="{FF2B5EF4-FFF2-40B4-BE49-F238E27FC236}">
                  <a16:creationId xmlns:a16="http://schemas.microsoft.com/office/drawing/2014/main" xmlns="" id="{02847C68-47D8-4341-9A9E-9459F75AD8BC}"/>
                </a:ext>
              </a:extLst>
            </p:cNvPr>
            <p:cNvSpPr txBox="1"/>
            <p:nvPr/>
          </p:nvSpPr>
          <p:spPr>
            <a:xfrm rot="18019564">
              <a:off x="-194805" y="1568476"/>
              <a:ext cx="662601" cy="276999"/>
            </a:xfrm>
            <a:prstGeom prst="rect">
              <a:avLst/>
            </a:prstGeom>
            <a:noFill/>
          </p:spPr>
          <p:txBody>
            <a:bodyPr wrap="square" rtlCol="1">
              <a:spAutoFit/>
            </a:bodyPr>
            <a:lstStyle/>
            <a:p>
              <a:pPr algn="ctr"/>
              <a:r>
                <a:rPr lang="en-US" sz="1200" b="1" dirty="0">
                  <a:solidFill>
                    <a:srgbClr val="FFFF00"/>
                  </a:solidFill>
                  <a:latin typeface="Arial" panose="020B0604020202020204" pitchFamily="34" charset="0"/>
                  <a:cs typeface="Arial" panose="020B0604020202020204" pitchFamily="34" charset="0"/>
                </a:rPr>
                <a:t>G1-5</a:t>
              </a:r>
              <a:endParaRPr lang="he-IL" sz="1200" b="1" dirty="0">
                <a:solidFill>
                  <a:srgbClr val="FFFF00"/>
                </a:solidFill>
                <a:latin typeface="Arial" panose="020B0604020202020204" pitchFamily="34" charset="0"/>
                <a:cs typeface="Arial" panose="020B0604020202020204" pitchFamily="34" charset="0"/>
              </a:endParaRPr>
            </a:p>
          </p:txBody>
        </p:sp>
        <p:sp>
          <p:nvSpPr>
            <p:cNvPr id="24" name="תיבת טקסט 55">
              <a:extLst>
                <a:ext uri="{FF2B5EF4-FFF2-40B4-BE49-F238E27FC236}">
                  <a16:creationId xmlns:a16="http://schemas.microsoft.com/office/drawing/2014/main" xmlns="" id="{7B7217DE-8BCC-452D-9542-80AF10C8F0F5}"/>
                </a:ext>
              </a:extLst>
            </p:cNvPr>
            <p:cNvSpPr txBox="1"/>
            <p:nvPr/>
          </p:nvSpPr>
          <p:spPr>
            <a:xfrm rot="17139634">
              <a:off x="8112667" y="4829278"/>
              <a:ext cx="662601" cy="276999"/>
            </a:xfrm>
            <a:prstGeom prst="rect">
              <a:avLst/>
            </a:prstGeom>
            <a:noFill/>
          </p:spPr>
          <p:txBody>
            <a:bodyPr wrap="square" rtlCol="1">
              <a:spAutoFit/>
            </a:bodyPr>
            <a:lstStyle/>
            <a:p>
              <a:pPr algn="ctr"/>
              <a:r>
                <a:rPr lang="en-US" sz="1200" b="1" dirty="0">
                  <a:solidFill>
                    <a:srgbClr val="FFFF00"/>
                  </a:solidFill>
                  <a:latin typeface="Arial" panose="020B0604020202020204" pitchFamily="34" charset="0"/>
                  <a:cs typeface="Arial" panose="020B0604020202020204" pitchFamily="34" charset="0"/>
                </a:rPr>
                <a:t>G1-4</a:t>
              </a:r>
              <a:endParaRPr lang="he-IL" sz="1200" b="1" dirty="0">
                <a:solidFill>
                  <a:srgbClr val="FFFF00"/>
                </a:solidFill>
                <a:latin typeface="Arial" panose="020B0604020202020204" pitchFamily="34" charset="0"/>
                <a:cs typeface="Arial" panose="020B0604020202020204" pitchFamily="34" charset="0"/>
              </a:endParaRPr>
            </a:p>
          </p:txBody>
        </p:sp>
        <p:sp>
          <p:nvSpPr>
            <p:cNvPr id="25" name="תיבת טקסט 54">
              <a:extLst>
                <a:ext uri="{FF2B5EF4-FFF2-40B4-BE49-F238E27FC236}">
                  <a16:creationId xmlns:a16="http://schemas.microsoft.com/office/drawing/2014/main" xmlns="" id="{D229D3F0-C13A-4C7D-99E0-B10AE36108D3}"/>
                </a:ext>
              </a:extLst>
            </p:cNvPr>
            <p:cNvSpPr txBox="1"/>
            <p:nvPr/>
          </p:nvSpPr>
          <p:spPr>
            <a:xfrm rot="17895639">
              <a:off x="345751" y="930546"/>
              <a:ext cx="643048" cy="276999"/>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4+580</a:t>
              </a:r>
            </a:p>
          </p:txBody>
        </p:sp>
        <p:sp>
          <p:nvSpPr>
            <p:cNvPr id="26" name="תיבת טקסט 54">
              <a:extLst>
                <a:ext uri="{FF2B5EF4-FFF2-40B4-BE49-F238E27FC236}">
                  <a16:creationId xmlns:a16="http://schemas.microsoft.com/office/drawing/2014/main" xmlns="" id="{0504F03C-4E97-4D72-BE19-5FFA01BF8D90}"/>
                </a:ext>
              </a:extLst>
            </p:cNvPr>
            <p:cNvSpPr txBox="1"/>
            <p:nvPr/>
          </p:nvSpPr>
          <p:spPr>
            <a:xfrm rot="17139634">
              <a:off x="8683679" y="3364216"/>
              <a:ext cx="643048" cy="276999"/>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2+840</a:t>
              </a:r>
            </a:p>
          </p:txBody>
        </p:sp>
        <p:sp>
          <p:nvSpPr>
            <p:cNvPr id="27" name="תיבת טקסט 52">
              <a:extLst>
                <a:ext uri="{FF2B5EF4-FFF2-40B4-BE49-F238E27FC236}">
                  <a16:creationId xmlns:a16="http://schemas.microsoft.com/office/drawing/2014/main" xmlns="" id="{6C3AF63B-3C97-4DBA-ABD0-C4CC5D7741B1}"/>
                </a:ext>
              </a:extLst>
            </p:cNvPr>
            <p:cNvSpPr txBox="1"/>
            <p:nvPr/>
          </p:nvSpPr>
          <p:spPr>
            <a:xfrm rot="17827893">
              <a:off x="1882428" y="910347"/>
              <a:ext cx="780963" cy="461665"/>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שור</a:t>
              </a:r>
            </a:p>
            <a:p>
              <a:endParaRPr lang="he-IL" sz="1200" b="1" dirty="0">
                <a:solidFill>
                  <a:srgbClr val="FFFF00"/>
                </a:solidFill>
                <a:latin typeface="Arial" panose="020B0604020202020204" pitchFamily="34" charset="0"/>
                <a:cs typeface="Arial" panose="020B0604020202020204" pitchFamily="34" charset="0"/>
              </a:endParaRPr>
            </a:p>
          </p:txBody>
        </p:sp>
        <p:sp>
          <p:nvSpPr>
            <p:cNvPr id="28" name="תיבת טקסט 52">
              <a:extLst>
                <a:ext uri="{FF2B5EF4-FFF2-40B4-BE49-F238E27FC236}">
                  <a16:creationId xmlns:a16="http://schemas.microsoft.com/office/drawing/2014/main" xmlns="" id="{801DA463-0D79-4ECD-BAF9-6CF7E84C29D4}"/>
                </a:ext>
              </a:extLst>
            </p:cNvPr>
            <p:cNvSpPr txBox="1"/>
            <p:nvPr/>
          </p:nvSpPr>
          <p:spPr>
            <a:xfrm rot="17196111">
              <a:off x="893513" y="3028736"/>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גאולים</a:t>
              </a:r>
            </a:p>
          </p:txBody>
        </p:sp>
        <p:sp>
          <p:nvSpPr>
            <p:cNvPr id="29" name="תיבת טקסט 52">
              <a:extLst>
                <a:ext uri="{FF2B5EF4-FFF2-40B4-BE49-F238E27FC236}">
                  <a16:creationId xmlns:a16="http://schemas.microsoft.com/office/drawing/2014/main" xmlns="" id="{FC15101A-F4AE-4658-9522-A567A322A91F}"/>
                </a:ext>
              </a:extLst>
            </p:cNvPr>
            <p:cNvSpPr txBox="1"/>
            <p:nvPr/>
          </p:nvSpPr>
          <p:spPr>
            <a:xfrm rot="15797695">
              <a:off x="4034464" y="3697379"/>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בר כוכבא</a:t>
              </a:r>
            </a:p>
          </p:txBody>
        </p:sp>
        <p:sp>
          <p:nvSpPr>
            <p:cNvPr id="30" name="תיבת טקסט 52">
              <a:extLst>
                <a:ext uri="{FF2B5EF4-FFF2-40B4-BE49-F238E27FC236}">
                  <a16:creationId xmlns:a16="http://schemas.microsoft.com/office/drawing/2014/main" xmlns="" id="{38200108-9BFF-4B56-8507-C9D38C03CD56}"/>
                </a:ext>
              </a:extLst>
            </p:cNvPr>
            <p:cNvSpPr txBox="1"/>
            <p:nvPr/>
          </p:nvSpPr>
          <p:spPr>
            <a:xfrm rot="17610380">
              <a:off x="4281622" y="2197831"/>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בצלאל</a:t>
              </a:r>
            </a:p>
          </p:txBody>
        </p:sp>
        <p:sp>
          <p:nvSpPr>
            <p:cNvPr id="31" name="תיבת טקסט 52">
              <a:extLst>
                <a:ext uri="{FF2B5EF4-FFF2-40B4-BE49-F238E27FC236}">
                  <a16:creationId xmlns:a16="http://schemas.microsoft.com/office/drawing/2014/main" xmlns="" id="{DA01B6AC-91C5-4F23-A304-C21C09567DD4}"/>
                </a:ext>
              </a:extLst>
            </p:cNvPr>
            <p:cNvSpPr txBox="1"/>
            <p:nvPr/>
          </p:nvSpPr>
          <p:spPr>
            <a:xfrm rot="16200000">
              <a:off x="4792871" y="4002556"/>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החרש</a:t>
              </a:r>
            </a:p>
          </p:txBody>
        </p:sp>
        <p:sp>
          <p:nvSpPr>
            <p:cNvPr id="32" name="תיבת טקסט 52">
              <a:extLst>
                <a:ext uri="{FF2B5EF4-FFF2-40B4-BE49-F238E27FC236}">
                  <a16:creationId xmlns:a16="http://schemas.microsoft.com/office/drawing/2014/main" xmlns="" id="{AAC4EB41-A262-4023-8D31-574E737C3E3A}"/>
                </a:ext>
              </a:extLst>
            </p:cNvPr>
            <p:cNvSpPr txBox="1"/>
            <p:nvPr/>
          </p:nvSpPr>
          <p:spPr>
            <a:xfrm rot="15929735">
              <a:off x="5402538" y="4136953"/>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שרת</a:t>
              </a:r>
            </a:p>
          </p:txBody>
        </p:sp>
        <p:sp>
          <p:nvSpPr>
            <p:cNvPr id="33" name="תיבת טקסט 52">
              <a:extLst>
                <a:ext uri="{FF2B5EF4-FFF2-40B4-BE49-F238E27FC236}">
                  <a16:creationId xmlns:a16="http://schemas.microsoft.com/office/drawing/2014/main" xmlns="" id="{3B1332FF-78E8-4DF8-9C75-745589B0959A}"/>
                </a:ext>
              </a:extLst>
            </p:cNvPr>
            <p:cNvSpPr txBox="1"/>
            <p:nvPr/>
          </p:nvSpPr>
          <p:spPr>
            <a:xfrm rot="17009762">
              <a:off x="7053198" y="2178624"/>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המלאכה</a:t>
              </a:r>
            </a:p>
          </p:txBody>
        </p:sp>
        <p:sp>
          <p:nvSpPr>
            <p:cNvPr id="34" name="תיבת טקסט 52">
              <a:extLst>
                <a:ext uri="{FF2B5EF4-FFF2-40B4-BE49-F238E27FC236}">
                  <a16:creationId xmlns:a16="http://schemas.microsoft.com/office/drawing/2014/main" xmlns="" id="{8DEA5A29-C77B-42F9-BE2C-59EFDE62E6DD}"/>
                </a:ext>
              </a:extLst>
            </p:cNvPr>
            <p:cNvSpPr txBox="1"/>
            <p:nvPr/>
          </p:nvSpPr>
          <p:spPr>
            <a:xfrm rot="19032812">
              <a:off x="6146306" y="4415837"/>
              <a:ext cx="1167939"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אלופי צה"ל</a:t>
              </a:r>
            </a:p>
          </p:txBody>
        </p:sp>
        <p:sp>
          <p:nvSpPr>
            <p:cNvPr id="35" name="תיבת טקסט 52">
              <a:extLst>
                <a:ext uri="{FF2B5EF4-FFF2-40B4-BE49-F238E27FC236}">
                  <a16:creationId xmlns:a16="http://schemas.microsoft.com/office/drawing/2014/main" xmlns="" id="{F43FC470-C4B3-44C4-B7F3-E636435E2CA9}"/>
                </a:ext>
              </a:extLst>
            </p:cNvPr>
            <p:cNvSpPr txBox="1"/>
            <p:nvPr/>
          </p:nvSpPr>
          <p:spPr>
            <a:xfrm>
              <a:off x="6594691" y="3213460"/>
              <a:ext cx="797737" cy="369332"/>
            </a:xfrm>
            <a:prstGeom prst="rect">
              <a:avLst/>
            </a:prstGeom>
            <a:noFill/>
          </p:spPr>
          <p:txBody>
            <a:bodyPr wrap="square" rtlCol="1">
              <a:spAutoFit/>
            </a:bodyPr>
            <a:lstStyle/>
            <a:p>
              <a:pPr algn="ctr"/>
              <a:r>
                <a:rPr lang="en-US" sz="900" b="1" dirty="0">
                  <a:solidFill>
                    <a:srgbClr val="FFFF00"/>
                  </a:solidFill>
                  <a:latin typeface="Arial" panose="020B0604020202020204" pitchFamily="34" charset="0"/>
                  <a:cs typeface="Arial" panose="020B0604020202020204" pitchFamily="34" charset="0"/>
                </a:rPr>
                <a:t>TTR </a:t>
              </a:r>
              <a:r>
                <a:rPr lang="he-IL" sz="900" b="1" dirty="0">
                  <a:solidFill>
                    <a:srgbClr val="FFFF00"/>
                  </a:solidFill>
                  <a:latin typeface="Arial" panose="020B0604020202020204" pitchFamily="34" charset="0"/>
                  <a:cs typeface="Arial" panose="020B0604020202020204" pitchFamily="34" charset="0"/>
                </a:rPr>
                <a:t>המלאכה</a:t>
              </a:r>
            </a:p>
          </p:txBody>
        </p:sp>
        <p:sp>
          <p:nvSpPr>
            <p:cNvPr id="36" name="תיבת טקסט 52">
              <a:extLst>
                <a:ext uri="{FF2B5EF4-FFF2-40B4-BE49-F238E27FC236}">
                  <a16:creationId xmlns:a16="http://schemas.microsoft.com/office/drawing/2014/main" xmlns="" id="{C1C8F62E-0CE5-49A2-842F-35228C6D7B48}"/>
                </a:ext>
              </a:extLst>
            </p:cNvPr>
            <p:cNvSpPr txBox="1"/>
            <p:nvPr/>
          </p:nvSpPr>
          <p:spPr>
            <a:xfrm rot="17819389">
              <a:off x="-352081" y="2590459"/>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a:t>
              </a:r>
              <a:r>
                <a:rPr lang="he-IL" sz="1200" b="1" dirty="0" err="1">
                  <a:solidFill>
                    <a:srgbClr val="FFFF00"/>
                  </a:solidFill>
                  <a:latin typeface="Arial" panose="020B0604020202020204" pitchFamily="34" charset="0"/>
                  <a:cs typeface="Arial" panose="020B0604020202020204" pitchFamily="34" charset="0"/>
                </a:rPr>
                <a:t>מוהליבר</a:t>
              </a:r>
              <a:endParaRPr lang="he-IL" sz="1200" b="1" dirty="0">
                <a:solidFill>
                  <a:srgbClr val="FFFF00"/>
                </a:solidFill>
                <a:latin typeface="Arial" panose="020B0604020202020204" pitchFamily="34" charset="0"/>
                <a:cs typeface="Arial" panose="020B0604020202020204" pitchFamily="34" charset="0"/>
              </a:endParaRPr>
            </a:p>
          </p:txBody>
        </p:sp>
        <p:sp>
          <p:nvSpPr>
            <p:cNvPr id="37" name="תיבת טקסט 38">
              <a:extLst>
                <a:ext uri="{FF2B5EF4-FFF2-40B4-BE49-F238E27FC236}">
                  <a16:creationId xmlns:a16="http://schemas.microsoft.com/office/drawing/2014/main" xmlns="" id="{D4BDA876-8AE5-4772-9724-F06D5D449E70}"/>
                </a:ext>
              </a:extLst>
            </p:cNvPr>
            <p:cNvSpPr txBox="1"/>
            <p:nvPr/>
          </p:nvSpPr>
          <p:spPr>
            <a:xfrm>
              <a:off x="7328089" y="4278127"/>
              <a:ext cx="965022" cy="369332"/>
            </a:xfrm>
            <a:prstGeom prst="rect">
              <a:avLst/>
            </a:prstGeom>
            <a:noFill/>
          </p:spPr>
          <p:txBody>
            <a:bodyPr wrap="square" rtlCol="1">
              <a:spAutoFit/>
            </a:bodyPr>
            <a:lstStyle>
              <a:defPPr>
                <a:defRPr lang="en-US"/>
              </a:defPPr>
              <a:lvl1pPr algn="ctr">
                <a:defRPr sz="900" b="1">
                  <a:latin typeface="Arial" panose="020B0604020202020204" pitchFamily="34" charset="0"/>
                  <a:cs typeface="Arial" panose="020B0604020202020204" pitchFamily="34" charset="0"/>
                </a:defRPr>
              </a:lvl1pPr>
            </a:lstStyle>
            <a:p>
              <a:r>
                <a:rPr lang="he-IL" dirty="0">
                  <a:solidFill>
                    <a:srgbClr val="FFFF00"/>
                  </a:solidFill>
                </a:rPr>
                <a:t>תחנת </a:t>
              </a:r>
            </a:p>
            <a:p>
              <a:r>
                <a:rPr lang="he-IL" dirty="0">
                  <a:solidFill>
                    <a:srgbClr val="FFFF00"/>
                  </a:solidFill>
                </a:rPr>
                <a:t>המלאכה</a:t>
              </a:r>
            </a:p>
          </p:txBody>
        </p:sp>
        <p:sp>
          <p:nvSpPr>
            <p:cNvPr id="38" name="אליפסה 37">
              <a:extLst>
                <a:ext uri="{FF2B5EF4-FFF2-40B4-BE49-F238E27FC236}">
                  <a16:creationId xmlns:a16="http://schemas.microsoft.com/office/drawing/2014/main" xmlns="" id="{8EBA4394-3F17-4D77-A3B4-3432B2500F3A}"/>
                </a:ext>
              </a:extLst>
            </p:cNvPr>
            <p:cNvSpPr/>
            <p:nvPr/>
          </p:nvSpPr>
          <p:spPr>
            <a:xfrm>
              <a:off x="6477215" y="3039799"/>
              <a:ext cx="1499845" cy="1499845"/>
            </a:xfrm>
            <a:prstGeom prst="ellipse">
              <a:avLst/>
            </a:prstGeom>
            <a:noFill/>
            <a:ln w="28575">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solidFill>
                  <a:srgbClr val="FFFF00"/>
                </a:solidFill>
              </a:endParaRPr>
            </a:p>
          </p:txBody>
        </p:sp>
        <p:sp>
          <p:nvSpPr>
            <p:cNvPr id="39" name="אליפסה 38">
              <a:extLst>
                <a:ext uri="{FF2B5EF4-FFF2-40B4-BE49-F238E27FC236}">
                  <a16:creationId xmlns:a16="http://schemas.microsoft.com/office/drawing/2014/main" xmlns="" id="{156617A7-30DD-408A-A7DB-5CAE180D1A79}"/>
                </a:ext>
              </a:extLst>
            </p:cNvPr>
            <p:cNvSpPr/>
            <p:nvPr/>
          </p:nvSpPr>
          <p:spPr>
            <a:xfrm>
              <a:off x="1707553" y="2060882"/>
              <a:ext cx="871112" cy="862304"/>
            </a:xfrm>
            <a:prstGeom prst="ellipse">
              <a:avLst/>
            </a:prstGeom>
            <a:noFill/>
            <a:ln w="28575">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solidFill>
                  <a:srgbClr val="FFFF00"/>
                </a:solidFill>
              </a:endParaRPr>
            </a:p>
          </p:txBody>
        </p:sp>
        <p:grpSp>
          <p:nvGrpSpPr>
            <p:cNvPr id="40" name="קבוצה 39">
              <a:extLst>
                <a:ext uri="{FF2B5EF4-FFF2-40B4-BE49-F238E27FC236}">
                  <a16:creationId xmlns:a16="http://schemas.microsoft.com/office/drawing/2014/main" xmlns="" id="{33C5F824-6B1F-4E80-8C71-1C03954BC091}"/>
                </a:ext>
              </a:extLst>
            </p:cNvPr>
            <p:cNvGrpSpPr/>
            <p:nvPr/>
          </p:nvGrpSpPr>
          <p:grpSpPr>
            <a:xfrm rot="987543">
              <a:off x="8562613" y="3771575"/>
              <a:ext cx="488696" cy="1082025"/>
              <a:chOff x="61267" y="1466152"/>
              <a:chExt cx="488696" cy="1082025"/>
            </a:xfrm>
          </p:grpSpPr>
          <p:cxnSp>
            <p:nvCxnSpPr>
              <p:cNvPr id="51" name="מחבר חץ ישר 50">
                <a:extLst>
                  <a:ext uri="{FF2B5EF4-FFF2-40B4-BE49-F238E27FC236}">
                    <a16:creationId xmlns:a16="http://schemas.microsoft.com/office/drawing/2014/main" xmlns="" id="{6D865B24-3C29-4E3A-8262-2803D8E03781}"/>
                  </a:ext>
                </a:extLst>
              </p:cNvPr>
              <p:cNvCxnSpPr>
                <a:cxnSpLocks/>
              </p:cNvCxnSpPr>
              <p:nvPr/>
            </p:nvCxnSpPr>
            <p:spPr>
              <a:xfrm>
                <a:off x="302866" y="1466152"/>
                <a:ext cx="0" cy="1082025"/>
              </a:xfrm>
              <a:prstGeom prst="straightConnector1">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משולש שווה-שוקיים 50">
                <a:extLst>
                  <a:ext uri="{FF2B5EF4-FFF2-40B4-BE49-F238E27FC236}">
                    <a16:creationId xmlns:a16="http://schemas.microsoft.com/office/drawing/2014/main" xmlns="" id="{1FDD32F0-A9E2-4FAE-9ABE-CF71AFD31D63}"/>
                  </a:ext>
                </a:extLst>
              </p:cNvPr>
              <p:cNvSpPr/>
              <p:nvPr/>
            </p:nvSpPr>
            <p:spPr>
              <a:xfrm rot="16200000">
                <a:off x="32637" y="2334989"/>
                <a:ext cx="212018" cy="154758"/>
              </a:xfrm>
              <a:prstGeom prst="triangle">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solidFill>
                    <a:srgbClr val="FFFF00"/>
                  </a:solidFill>
                </a:endParaRPr>
              </a:p>
            </p:txBody>
          </p:sp>
          <p:sp>
            <p:nvSpPr>
              <p:cNvPr id="53" name="משולש שווה-שוקיים 51">
                <a:extLst>
                  <a:ext uri="{FF2B5EF4-FFF2-40B4-BE49-F238E27FC236}">
                    <a16:creationId xmlns:a16="http://schemas.microsoft.com/office/drawing/2014/main" xmlns="" id="{256C03BC-E458-43D3-8C73-2A801671CC9E}"/>
                  </a:ext>
                </a:extLst>
              </p:cNvPr>
              <p:cNvSpPr/>
              <p:nvPr/>
            </p:nvSpPr>
            <p:spPr>
              <a:xfrm rot="5400000" flipH="1">
                <a:off x="366575" y="2332742"/>
                <a:ext cx="212018" cy="154758"/>
              </a:xfrm>
              <a:prstGeom prst="triangle">
                <a:avLst/>
              </a:prstGeom>
              <a:ln w="38100">
                <a:solidFill>
                  <a:srgbClr val="FFFF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solidFill>
                    <a:srgbClr val="FFFF00"/>
                  </a:solidFill>
                </a:endParaRPr>
              </a:p>
            </p:txBody>
          </p:sp>
        </p:grpSp>
        <p:sp>
          <p:nvSpPr>
            <p:cNvPr id="41" name="תיבת טקסט 40">
              <a:extLst>
                <a:ext uri="{FF2B5EF4-FFF2-40B4-BE49-F238E27FC236}">
                  <a16:creationId xmlns:a16="http://schemas.microsoft.com/office/drawing/2014/main" xmlns="" id="{382C4331-2445-4DBE-A879-8707D22A562E}"/>
                </a:ext>
              </a:extLst>
            </p:cNvPr>
            <p:cNvSpPr txBox="1"/>
            <p:nvPr/>
          </p:nvSpPr>
          <p:spPr>
            <a:xfrm>
              <a:off x="7499083" y="2748956"/>
              <a:ext cx="675407" cy="461665"/>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בית אמות</a:t>
              </a:r>
            </a:p>
          </p:txBody>
        </p:sp>
        <p:sp>
          <p:nvSpPr>
            <p:cNvPr id="42" name="תיבת טקסט 41">
              <a:extLst>
                <a:ext uri="{FF2B5EF4-FFF2-40B4-BE49-F238E27FC236}">
                  <a16:creationId xmlns:a16="http://schemas.microsoft.com/office/drawing/2014/main" xmlns="" id="{AA8D43FE-4992-43C0-96B3-88779BD86F77}"/>
                </a:ext>
              </a:extLst>
            </p:cNvPr>
            <p:cNvSpPr txBox="1"/>
            <p:nvPr/>
          </p:nvSpPr>
          <p:spPr>
            <a:xfrm>
              <a:off x="6809201" y="2764828"/>
              <a:ext cx="797737" cy="461665"/>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גן מרבד הקסמים</a:t>
              </a:r>
            </a:p>
          </p:txBody>
        </p:sp>
        <p:sp>
          <p:nvSpPr>
            <p:cNvPr id="43" name="תיבת טקסט 42">
              <a:extLst>
                <a:ext uri="{FF2B5EF4-FFF2-40B4-BE49-F238E27FC236}">
                  <a16:creationId xmlns:a16="http://schemas.microsoft.com/office/drawing/2014/main" xmlns="" id="{7D626C07-FBF6-4DD3-A327-FC8EA5C8A115}"/>
                </a:ext>
              </a:extLst>
            </p:cNvPr>
            <p:cNvSpPr txBox="1"/>
            <p:nvPr/>
          </p:nvSpPr>
          <p:spPr>
            <a:xfrm>
              <a:off x="5509281" y="2890554"/>
              <a:ext cx="926564" cy="461665"/>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גן הקקטוסים</a:t>
              </a:r>
            </a:p>
          </p:txBody>
        </p:sp>
        <p:sp>
          <p:nvSpPr>
            <p:cNvPr id="44" name="תיבת טקסט 43">
              <a:extLst>
                <a:ext uri="{FF2B5EF4-FFF2-40B4-BE49-F238E27FC236}">
                  <a16:creationId xmlns:a16="http://schemas.microsoft.com/office/drawing/2014/main" xmlns="" id="{D1120C52-AC1C-4370-92E6-1E1A5616550B}"/>
                </a:ext>
              </a:extLst>
            </p:cNvPr>
            <p:cNvSpPr txBox="1"/>
            <p:nvPr/>
          </p:nvSpPr>
          <p:spPr>
            <a:xfrm>
              <a:off x="2366541" y="2100621"/>
              <a:ext cx="926564" cy="276999"/>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הגן היפני</a:t>
              </a:r>
            </a:p>
          </p:txBody>
        </p:sp>
        <p:sp>
          <p:nvSpPr>
            <p:cNvPr id="45" name="תיבת טקסט 44">
              <a:extLst>
                <a:ext uri="{FF2B5EF4-FFF2-40B4-BE49-F238E27FC236}">
                  <a16:creationId xmlns:a16="http://schemas.microsoft.com/office/drawing/2014/main" xmlns="" id="{05CE2C19-44C9-44FD-B56F-83A82E2A10A0}"/>
                </a:ext>
              </a:extLst>
            </p:cNvPr>
            <p:cNvSpPr txBox="1"/>
            <p:nvPr/>
          </p:nvSpPr>
          <p:spPr>
            <a:xfrm>
              <a:off x="1782377" y="1786173"/>
              <a:ext cx="926564" cy="276999"/>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בית ספר</a:t>
              </a:r>
            </a:p>
          </p:txBody>
        </p:sp>
        <p:sp>
          <p:nvSpPr>
            <p:cNvPr id="46" name="תיבת טקסט 45">
              <a:extLst>
                <a:ext uri="{FF2B5EF4-FFF2-40B4-BE49-F238E27FC236}">
                  <a16:creationId xmlns:a16="http://schemas.microsoft.com/office/drawing/2014/main" xmlns="" id="{D08BBD3B-D753-46D9-8E50-3B4B1E6ED6EF}"/>
                </a:ext>
              </a:extLst>
            </p:cNvPr>
            <p:cNvSpPr txBox="1"/>
            <p:nvPr/>
          </p:nvSpPr>
          <p:spPr>
            <a:xfrm>
              <a:off x="3774723" y="2987491"/>
              <a:ext cx="926564" cy="461665"/>
            </a:xfrm>
            <a:prstGeom prst="rect">
              <a:avLst/>
            </a:prstGeom>
            <a:noFill/>
          </p:spPr>
          <p:txBody>
            <a:bodyPr wrap="square" rtlCol="1">
              <a:spAutoFit/>
            </a:bodyPr>
            <a:lstStyle/>
            <a:p>
              <a:pPr algn="ctr"/>
              <a:r>
                <a:rPr lang="he-IL" sz="1200" b="1" dirty="0">
                  <a:solidFill>
                    <a:srgbClr val="FFFF00"/>
                  </a:solidFill>
                  <a:latin typeface="Arial" panose="020B0604020202020204" pitchFamily="34" charset="0"/>
                  <a:cs typeface="Arial" panose="020B0604020202020204" pitchFamily="34" charset="0"/>
                </a:rPr>
                <a:t>אזור תעשייה</a:t>
              </a:r>
            </a:p>
          </p:txBody>
        </p:sp>
        <p:sp>
          <p:nvSpPr>
            <p:cNvPr id="47" name="אליפסה 46">
              <a:extLst>
                <a:ext uri="{FF2B5EF4-FFF2-40B4-BE49-F238E27FC236}">
                  <a16:creationId xmlns:a16="http://schemas.microsoft.com/office/drawing/2014/main" xmlns="" id="{1CE5F16E-1E5B-4A9F-BCFC-4C1100F2B13B}"/>
                </a:ext>
              </a:extLst>
            </p:cNvPr>
            <p:cNvSpPr/>
            <p:nvPr/>
          </p:nvSpPr>
          <p:spPr>
            <a:xfrm>
              <a:off x="2732707" y="2327144"/>
              <a:ext cx="588423" cy="582473"/>
            </a:xfrm>
            <a:prstGeom prst="ellipse">
              <a:avLst/>
            </a:prstGeom>
            <a:noFill/>
            <a:ln w="28575">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solidFill>
                  <a:srgbClr val="FFFF00"/>
                </a:solidFill>
              </a:endParaRPr>
            </a:p>
          </p:txBody>
        </p:sp>
        <p:sp>
          <p:nvSpPr>
            <p:cNvPr id="48" name="אליפסה 47">
              <a:extLst>
                <a:ext uri="{FF2B5EF4-FFF2-40B4-BE49-F238E27FC236}">
                  <a16:creationId xmlns:a16="http://schemas.microsoft.com/office/drawing/2014/main" xmlns="" id="{74F8BA58-D58A-43E3-8092-9A2CD50EC2C9}"/>
                </a:ext>
              </a:extLst>
            </p:cNvPr>
            <p:cNvSpPr/>
            <p:nvPr/>
          </p:nvSpPr>
          <p:spPr>
            <a:xfrm>
              <a:off x="5792931" y="3347609"/>
              <a:ext cx="588423" cy="582473"/>
            </a:xfrm>
            <a:prstGeom prst="ellipse">
              <a:avLst/>
            </a:prstGeom>
            <a:noFill/>
            <a:ln w="28575">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solidFill>
                  <a:srgbClr val="FFFF00"/>
                </a:solidFill>
              </a:endParaRPr>
            </a:p>
          </p:txBody>
        </p:sp>
        <p:sp>
          <p:nvSpPr>
            <p:cNvPr id="49" name="תיבת טקסט 52">
              <a:extLst>
                <a:ext uri="{FF2B5EF4-FFF2-40B4-BE49-F238E27FC236}">
                  <a16:creationId xmlns:a16="http://schemas.microsoft.com/office/drawing/2014/main" xmlns="" id="{926490D2-127E-4888-848C-FC1779AEDE10}"/>
                </a:ext>
              </a:extLst>
            </p:cNvPr>
            <p:cNvSpPr txBox="1"/>
            <p:nvPr/>
          </p:nvSpPr>
          <p:spPr>
            <a:xfrm rot="16955146">
              <a:off x="1278822" y="2837960"/>
              <a:ext cx="1033183" cy="276999"/>
            </a:xfrm>
            <a:prstGeom prst="rect">
              <a:avLst/>
            </a:prstGeom>
            <a:noFill/>
          </p:spPr>
          <p:txBody>
            <a:bodyPr wrap="square" rtlCol="1">
              <a:spAutoFit/>
            </a:bodyPr>
            <a:lstStyle/>
            <a:p>
              <a:r>
                <a:rPr lang="he-IL" sz="1200" b="1" dirty="0">
                  <a:solidFill>
                    <a:srgbClr val="FFFF00"/>
                  </a:solidFill>
                  <a:latin typeface="Arial" panose="020B0604020202020204" pitchFamily="34" charset="0"/>
                  <a:cs typeface="Arial" panose="020B0604020202020204" pitchFamily="34" charset="0"/>
                </a:rPr>
                <a:t>רח' העצמון</a:t>
              </a:r>
            </a:p>
          </p:txBody>
        </p:sp>
      </p:grpSp>
    </p:spTree>
    <p:extLst>
      <p:ext uri="{BB962C8B-B14F-4D97-AF65-F5344CB8AC3E}">
        <p14:creationId xmlns:p14="http://schemas.microsoft.com/office/powerpoint/2010/main" val="1932221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a:extLst>
              <a:ext uri="{FF2B5EF4-FFF2-40B4-BE49-F238E27FC236}">
                <a16:creationId xmlns:a16="http://schemas.microsoft.com/office/drawing/2014/main" xmlns="" id="{428023B2-E389-4631-9625-E70FB65E4D3B}"/>
              </a:ext>
            </a:extLst>
          </p:cNvPr>
          <p:cNvSpPr txBox="1"/>
          <p:nvPr/>
        </p:nvSpPr>
        <p:spPr>
          <a:xfrm>
            <a:off x="487758" y="97310"/>
            <a:ext cx="8497886" cy="584775"/>
          </a:xfrm>
          <a:prstGeom prst="rect">
            <a:avLst/>
          </a:prstGeom>
          <a:noFill/>
        </p:spPr>
        <p:txBody>
          <a:bodyPr wrap="square" rtlCol="1">
            <a:spAutoFit/>
          </a:bodyPr>
          <a:lstStyle/>
          <a:p>
            <a:pPr algn="r" defTabSz="761970" rtl="1" eaLnBrk="1" fontAlgn="auto" hangingPunct="1">
              <a:spcBef>
                <a:spcPts val="0"/>
              </a:spcBef>
              <a:spcAft>
                <a:spcPts val="0"/>
              </a:spcAft>
            </a:pPr>
            <a:r>
              <a:rPr lang="he-IL" sz="3200" b="1" dirty="0">
                <a:solidFill>
                  <a:prstClr val="white"/>
                </a:solidFill>
                <a:latin typeface="Calibri" panose="020F0502020204030204" pitchFamily="34" charset="0"/>
                <a:cs typeface="Calibri" panose="020F0502020204030204" pitchFamily="34" charset="0"/>
              </a:rPr>
              <a:t>2. תיאור העבודות והיבטים הנדסיים.</a:t>
            </a:r>
            <a:endParaRPr lang="he-IL" sz="2400" b="1" dirty="0">
              <a:solidFill>
                <a:prstClr val="white"/>
              </a:solidFill>
              <a:latin typeface="Calibri" panose="020F0502020204030204" pitchFamily="34" charset="0"/>
              <a:cs typeface="Calibri" panose="020F0502020204030204" pitchFamily="34" charset="0"/>
            </a:endParaRPr>
          </a:p>
        </p:txBody>
      </p:sp>
      <p:pic>
        <p:nvPicPr>
          <p:cNvPr id="2" name="תמונה 1">
            <a:extLst>
              <a:ext uri="{FF2B5EF4-FFF2-40B4-BE49-F238E27FC236}">
                <a16:creationId xmlns:a16="http://schemas.microsoft.com/office/drawing/2014/main" xmlns="" id="{6167C2D5-F1E8-49A5-AC7E-57317AB4876A}"/>
              </a:ext>
            </a:extLst>
          </p:cNvPr>
          <p:cNvPicPr>
            <a:picLocks noChangeAspect="1"/>
          </p:cNvPicPr>
          <p:nvPr/>
        </p:nvPicPr>
        <p:blipFill>
          <a:blip r:embed="rId3"/>
          <a:stretch>
            <a:fillRect/>
          </a:stretch>
        </p:blipFill>
        <p:spPr>
          <a:xfrm>
            <a:off x="1202037" y="922150"/>
            <a:ext cx="6965453" cy="4405224"/>
          </a:xfrm>
          <a:prstGeom prst="rect">
            <a:avLst/>
          </a:prstGeom>
        </p:spPr>
      </p:pic>
    </p:spTree>
    <p:extLst>
      <p:ext uri="{BB962C8B-B14F-4D97-AF65-F5344CB8AC3E}">
        <p14:creationId xmlns:p14="http://schemas.microsoft.com/office/powerpoint/2010/main" val="3751288689"/>
      </p:ext>
    </p:extLst>
  </p:cSld>
  <p:clrMapOvr>
    <a:masterClrMapping/>
  </p:clrMapOvr>
</p:sld>
</file>

<file path=ppt/theme/theme1.xml><?xml version="1.0" encoding="utf-8"?>
<a:theme xmlns:a="http://schemas.openxmlformats.org/drawingml/2006/main" name="ערכת נושא Office">
  <a:themeElements>
    <a:clrScheme name="ערכת נושא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התאמה אישית 2">
      <a:majorFont>
        <a:latin typeface="David"/>
        <a:ea typeface=""/>
        <a:cs typeface="David"/>
      </a:majorFont>
      <a:minorFont>
        <a:latin typeface="David"/>
        <a:ea typeface=""/>
        <a:cs typeface="David"/>
      </a:minorFont>
    </a:fontScheme>
    <a:fmtScheme name="ערכת נושא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ערכת נושא Office">
  <a:themeElements>
    <a:clrScheme name="ערכת נושא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התאמה אישית 2">
      <a:majorFont>
        <a:latin typeface="David"/>
        <a:ea typeface=""/>
        <a:cs typeface="David"/>
      </a:majorFont>
      <a:minorFont>
        <a:latin typeface="David"/>
        <a:ea typeface=""/>
        <a:cs typeface="David"/>
      </a:minorFont>
    </a:fontScheme>
    <a:fmtScheme name="ערכת נושא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NTA Document" ma:contentTypeID="0x0101004794A3DCD46F4958BF686CD3B4CF9FD9007C2628CB6FBC6643A3BD6C83218FBD7C" ma:contentTypeVersion="48" ma:contentTypeDescription="NTA Document" ma:contentTypeScope="" ma:versionID="1e29fcca2743fe9187e2c6bac6e49192">
  <xsd:schema xmlns:xsd="http://www.w3.org/2001/XMLSchema" xmlns:xs="http://www.w3.org/2001/XMLSchema" xmlns:p="http://schemas.microsoft.com/office/2006/metadata/properties" xmlns:ns1="http://schemas.microsoft.com/sharepoint/v3" xmlns:ns2="9820dd00-c3ff-4ced-b806-e1b6b727ddc2" xmlns:ns3="c62a8e23-29ff-44d1-85ec-6423af60b659" xmlns:ns4="http://schemas.microsoft.com/sharepoint/v4" targetNamespace="http://schemas.microsoft.com/office/2006/metadata/properties" ma:root="true" ma:fieldsID="1544b4ea4c7ff52b6d03e045e66ddfaa" ns1:_="" ns2:_="" ns3:_="" ns4:_="">
    <xsd:import namespace="http://schemas.microsoft.com/sharepoint/v3"/>
    <xsd:import namespace="9820dd00-c3ff-4ced-b806-e1b6b727ddc2"/>
    <xsd:import namespace="c62a8e23-29ff-44d1-85ec-6423af60b659"/>
    <xsd:import namespace="http://schemas.microsoft.com/sharepoint/v4"/>
    <xsd:element name="properties">
      <xsd:complexType>
        <xsd:sequence>
          <xsd:element name="documentManagement">
            <xsd:complexType>
              <xsd:all>
                <xsd:element ref="ns3:File-description" minOccurs="0"/>
                <xsd:element ref="ns2:NTADisplayName" minOccurs="0"/>
                <xsd:element ref="ns2:NTAIndex" minOccurs="0"/>
                <xsd:element ref="ns2:OriginalName" minOccurs="0"/>
                <xsd:element ref="ns2:NTASys1" minOccurs="0"/>
                <xsd:element ref="ns2:NTASys2" minOccurs="0"/>
                <xsd:element ref="ns2:NTASys3" minOccurs="0"/>
                <xsd:element ref="ns2:NTASys4" minOccurs="0"/>
                <xsd:element ref="ns2:NTASys5" minOccurs="0"/>
                <xsd:element ref="ns2:NTASys6" minOccurs="0"/>
                <xsd:element ref="ns2:NTASys7" minOccurs="0"/>
                <xsd:element ref="ns2:NTASys8" minOccurs="0"/>
                <xsd:element ref="ns2:NTASys9" minOccurs="0"/>
                <xsd:element ref="ns2:NTASys10" minOccurs="0"/>
                <xsd:element ref="ns2:DocumentStatusTaxHTField0" minOccurs="0"/>
                <xsd:element ref="ns2:Formal_x0020_Date" minOccurs="0"/>
                <xsd:element ref="ns2:NTASubjectTaxHTField0" minOccurs="0"/>
                <xsd:element ref="ns2:FromAuthorTaxHTField0" minOccurs="0"/>
                <xsd:element ref="ns2:ToNameTaxHTField0" minOccurs="0"/>
                <xsd:element ref="ns2:InfoTypeTaxHTField0" minOccurs="0"/>
                <xsd:element ref="ns2:LineTaxHTField0" minOccurs="0"/>
                <xsd:element ref="ns3:_dlc_DocId" minOccurs="0"/>
                <xsd:element ref="ns3:_dlc_DocIdUrl" minOccurs="0"/>
                <xsd:element ref="ns3:TaxCatchAll" minOccurs="0"/>
                <xsd:element ref="ns3:TaxCatchAllLabel" minOccurs="0"/>
                <xsd:element ref="ns3:_dlc_DocIdPersistId" minOccurs="0"/>
                <xsd:element ref="ns3:IsDeleted" minOccurs="0"/>
                <xsd:element ref="ns2:NTASourceIndex" minOccurs="0"/>
                <xsd:element ref="ns4:IconOverlay" minOccurs="0"/>
                <xsd:element ref="ns1:_vti_ItemDeclaredRecord" minOccurs="0"/>
                <xsd:element ref="ns1:_vti_ItemHoldRecord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DeclaredRecord" ma:index="44" nillable="true" ma:displayName="Declared Record" ma:hidden="true" ma:internalName="_vti_ItemDeclaredRecord" ma:readOnly="true">
      <xsd:simpleType>
        <xsd:restriction base="dms:DateTime"/>
      </xsd:simpleType>
    </xsd:element>
    <xsd:element name="_vti_ItemHoldRecordStatus" ma:index="45"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820dd00-c3ff-4ced-b806-e1b6b727ddc2" elementFormDefault="qualified">
    <xsd:import namespace="http://schemas.microsoft.com/office/2006/documentManagement/types"/>
    <xsd:import namespace="http://schemas.microsoft.com/office/infopath/2007/PartnerControls"/>
    <xsd:element name="NTADisplayName" ma:index="8" nillable="true" ma:displayName="Display Name" ma:hidden="true" ma:internalName="NTADisplayName" ma:readOnly="false">
      <xsd:simpleType>
        <xsd:restriction base="dms:Text"/>
      </xsd:simpleType>
    </xsd:element>
    <xsd:element name="NTAIndex" ma:index="9" nillable="true" ma:displayName="NTAIndex" ma:hidden="true" ma:internalName="NTAIndex" ma:readOnly="false">
      <xsd:simpleType>
        <xsd:restriction base="dms:Text">
          <xsd:maxLength value="255"/>
        </xsd:restriction>
      </xsd:simpleType>
    </xsd:element>
    <xsd:element name="OriginalName" ma:index="11" nillable="true" ma:displayName="Original Name" ma:internalName="OriginalName">
      <xsd:simpleType>
        <xsd:restriction base="dms:Note"/>
      </xsd:simpleType>
    </xsd:element>
    <xsd:element name="NTASys1" ma:index="12" nillable="true" ma:displayName="NTASys1" ma:internalName="NTASys1">
      <xsd:simpleType>
        <xsd:restriction base="dms:Text"/>
      </xsd:simpleType>
    </xsd:element>
    <xsd:element name="NTASys2" ma:index="13" nillable="true" ma:displayName="NTASys2" ma:internalName="NTASys2">
      <xsd:simpleType>
        <xsd:restriction base="dms:Text"/>
      </xsd:simpleType>
    </xsd:element>
    <xsd:element name="NTASys3" ma:index="14" nillable="true" ma:displayName="NTASys3" ma:internalName="NTASys3">
      <xsd:simpleType>
        <xsd:restriction base="dms:Text"/>
      </xsd:simpleType>
    </xsd:element>
    <xsd:element name="NTASys4" ma:index="15" nillable="true" ma:displayName="NTASys4" ma:internalName="NTASys4">
      <xsd:simpleType>
        <xsd:restriction base="dms:Text"/>
      </xsd:simpleType>
    </xsd:element>
    <xsd:element name="NTASys5" ma:index="16" nillable="true" ma:displayName="NTASys5" ma:internalName="NTASys5">
      <xsd:simpleType>
        <xsd:restriction base="dms:Text"/>
      </xsd:simpleType>
    </xsd:element>
    <xsd:element name="NTASys6" ma:index="17" nillable="true" ma:displayName="NTASys6" ma:internalName="NTASys6">
      <xsd:simpleType>
        <xsd:restriction base="dms:Text"/>
      </xsd:simpleType>
    </xsd:element>
    <xsd:element name="NTASys7" ma:index="18" nillable="true" ma:displayName="NTASys7" ma:internalName="NTASys7">
      <xsd:simpleType>
        <xsd:restriction base="dms:Text"/>
      </xsd:simpleType>
    </xsd:element>
    <xsd:element name="NTASys8" ma:index="19" nillable="true" ma:displayName="NTASys8" ma:internalName="NTASys8">
      <xsd:simpleType>
        <xsd:restriction base="dms:Text"/>
      </xsd:simpleType>
    </xsd:element>
    <xsd:element name="NTASys9" ma:index="20" nillable="true" ma:displayName="NTASys9" ma:internalName="NTASys9">
      <xsd:simpleType>
        <xsd:restriction base="dms:Text"/>
      </xsd:simpleType>
    </xsd:element>
    <xsd:element name="NTASys10" ma:index="21" nillable="true" ma:displayName="NTASys10" ma:internalName="NTASys10">
      <xsd:simpleType>
        <xsd:restriction base="dms:Text"/>
      </xsd:simpleType>
    </xsd:element>
    <xsd:element name="DocumentStatusTaxHTField0" ma:index="22" nillable="true" ma:taxonomy="true" ma:internalName="DocumentStatusTaxHTField0" ma:taxonomyFieldName="DocumentStatus" ma:displayName="Document Status" ma:default="" ma:fieldId="{bf1f3f91-ffdd-4ac2-a890-8765fdad8dae}" ma:taxonomyMulti="true" ma:sspId="7ea2f749-e8b6-4f0b-b27b-046758f06282" ma:termSetId="cf12cc6f-850c-46c7-82d3-ab6c7f5134e7" ma:anchorId="00000000-0000-0000-0000-000000000000" ma:open="true" ma:isKeyword="false">
      <xsd:complexType>
        <xsd:sequence>
          <xsd:element ref="pc:Terms" minOccurs="0" maxOccurs="1"/>
        </xsd:sequence>
      </xsd:complexType>
    </xsd:element>
    <xsd:element name="Formal_x0020_Date" ma:index="24" nillable="true" ma:displayName="Formal Date" ma:internalName="Formal_x0020_Date" ma:readOnly="false">
      <xsd:simpleType>
        <xsd:restriction base="dms:DateTime"/>
      </xsd:simpleType>
    </xsd:element>
    <xsd:element name="NTASubjectTaxHTField0" ma:index="25" nillable="true" ma:taxonomy="true" ma:internalName="NTASubjectTaxHTField0" ma:taxonomyFieldName="NTASubject" ma:displayName="NTA Subject" ma:readOnly="false" ma:default="" ma:fieldId="{77511229-56df-44c3-ac6e-8c8c7624012e}" ma:taxonomyMulti="true" ma:sspId="7ea2f749-e8b6-4f0b-b27b-046758f06282" ma:termSetId="d5ecc06b-f3e5-455d-8b03-a268ad94346c" ma:anchorId="00000000-0000-0000-0000-000000000000" ma:open="false" ma:isKeyword="false">
      <xsd:complexType>
        <xsd:sequence>
          <xsd:element ref="pc:Terms" minOccurs="0" maxOccurs="1"/>
        </xsd:sequence>
      </xsd:complexType>
    </xsd:element>
    <xsd:element name="FromAuthorTaxHTField0" ma:index="27" nillable="true" ma:taxonomy="true" ma:internalName="FromAuthorTaxHTField0" ma:taxonomyFieldName="FromAuthor" ma:displayName="From Author" ma:default="" ma:fieldId="{b5bb817e-210f-4fdf-ac76-02f65f918a40}" ma:taxonomyMulti="true" ma:sspId="7ea2f749-e8b6-4f0b-b27b-046758f06282" ma:termSetId="b661766e-6f22-44b0-be19-d8f481396b2c" ma:anchorId="00000000-0000-0000-0000-000000000000" ma:open="true" ma:isKeyword="false">
      <xsd:complexType>
        <xsd:sequence>
          <xsd:element ref="pc:Terms" minOccurs="0" maxOccurs="1"/>
        </xsd:sequence>
      </xsd:complexType>
    </xsd:element>
    <xsd:element name="ToNameTaxHTField0" ma:index="29" nillable="true" ma:taxonomy="true" ma:internalName="ToNameTaxHTField0" ma:taxonomyFieldName="ToName" ma:displayName="To Name" ma:default="" ma:fieldId="{b13033c4-37df-46d2-aaf1-dc23cb0fd4ed}" ma:taxonomyMulti="true" ma:sspId="7ea2f749-e8b6-4f0b-b27b-046758f06282" ma:termSetId="b661766e-6f22-44b0-be19-d8f481396b2c" ma:anchorId="00000000-0000-0000-0000-000000000000" ma:open="true" ma:isKeyword="false">
      <xsd:complexType>
        <xsd:sequence>
          <xsd:element ref="pc:Terms" minOccurs="0" maxOccurs="1"/>
        </xsd:sequence>
      </xsd:complexType>
    </xsd:element>
    <xsd:element name="InfoTypeTaxHTField0" ma:index="31" nillable="true" ma:taxonomy="true" ma:internalName="InfoTypeTaxHTField0" ma:taxonomyFieldName="InfoType" ma:displayName="Info Type" ma:readOnly="false" ma:default="" ma:fieldId="{f88d530b-705f-488a-9069-faf5c79b61f7}" ma:taxonomyMulti="true" ma:sspId="7ea2f749-e8b6-4f0b-b27b-046758f06282" ma:termSetId="1cd6fc8e-ae0a-47e9-9096-65b1e48d5f54" ma:anchorId="00000000-0000-0000-0000-000000000000" ma:open="true" ma:isKeyword="false">
      <xsd:complexType>
        <xsd:sequence>
          <xsd:element ref="pc:Terms" minOccurs="0" maxOccurs="1"/>
        </xsd:sequence>
      </xsd:complexType>
    </xsd:element>
    <xsd:element name="LineTaxHTField0" ma:index="33" nillable="true" ma:taxonomy="true" ma:internalName="LineTaxHTField0" ma:taxonomyFieldName="Line" ma:displayName="Line" ma:default="" ma:fieldId="{b54797bc-98b1-48d4-9c79-3b0c3d0fefeb}" ma:taxonomyMulti="true" ma:sspId="7ea2f749-e8b6-4f0b-b27b-046758f06282" ma:termSetId="2b915d08-99cb-49ba-a522-9e0ce8871551" ma:anchorId="00000000-0000-0000-0000-000000000000" ma:open="true" ma:isKeyword="false">
      <xsd:complexType>
        <xsd:sequence>
          <xsd:element ref="pc:Terms" minOccurs="0" maxOccurs="1"/>
        </xsd:sequence>
      </xsd:complexType>
    </xsd:element>
    <xsd:element name="NTASourceIndex" ma:index="42" nillable="true" ma:displayName="Source Index" ma:hidden="true" ma:internalName="NTASourceIndex"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2a8e23-29ff-44d1-85ec-6423af60b659" elementFormDefault="qualified">
    <xsd:import namespace="http://schemas.microsoft.com/office/2006/documentManagement/types"/>
    <xsd:import namespace="http://schemas.microsoft.com/office/infopath/2007/PartnerControls"/>
    <xsd:element name="File-description" ma:index="7" nillable="true" ma:displayName="File-description" ma:internalName="File_x002d_description">
      <xsd:simpleType>
        <xsd:restriction base="dms:Text">
          <xsd:maxLength value="255"/>
        </xsd:restriction>
      </xsd:simpleType>
    </xsd:element>
    <xsd:element name="_dlc_DocId" ma:index="34" nillable="true" ma:displayName="Document ID Value" ma:description="The value of the document ID assigned to this item." ma:internalName="_dlc_DocId" ma:readOnly="true">
      <xsd:simpleType>
        <xsd:restriction base="dms:Text"/>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TaxCatchAll" ma:index="36" nillable="true" ma:displayName="Taxonomy Catch All Column" ma:hidden="true" ma:list="{281bb0d1-3d1d-4eff-b5f2-c6b6f622f2fd}" ma:internalName="TaxCatchAll" ma:showField="CatchAllData" ma:web="c62a8e23-29ff-44d1-85ec-6423af60b659">
      <xsd:complexType>
        <xsd:complexContent>
          <xsd:extension base="dms:MultiChoiceLookup">
            <xsd:sequence>
              <xsd:element name="Value" type="dms:Lookup" maxOccurs="unbounded" minOccurs="0" nillable="true"/>
            </xsd:sequence>
          </xsd:extension>
        </xsd:complexContent>
      </xsd:complexType>
    </xsd:element>
    <xsd:element name="TaxCatchAllLabel" ma:index="37" nillable="true" ma:displayName="Taxonomy Catch All Column1" ma:hidden="true" ma:list="{281bb0d1-3d1d-4eff-b5f2-c6b6f622f2fd}" ma:internalName="TaxCatchAllLabel" ma:readOnly="true" ma:showField="CatchAllDataLabel" ma:web="c62a8e23-29ff-44d1-85ec-6423af60b659">
      <xsd:complexType>
        <xsd:complexContent>
          <xsd:extension base="dms:MultiChoiceLookup">
            <xsd:sequence>
              <xsd:element name="Value" type="dms:Lookup" maxOccurs="unbounded" minOccurs="0" nillable="true"/>
            </xsd:sequence>
          </xsd:extension>
        </xsd:complexContent>
      </xsd:complexType>
    </xsd:element>
    <xsd:element name="_dlc_DocIdPersistId" ma:index="39" nillable="true" ma:displayName="Persist ID" ma:description="Keep ID on add." ma:hidden="true" ma:internalName="_dlc_DocIdPersistId" ma:readOnly="true">
      <xsd:simpleType>
        <xsd:restriction base="dms:Boolean"/>
      </xsd:simpleType>
    </xsd:element>
    <xsd:element name="IsDeleted" ma:index="40" nillable="true" ma:displayName="IsDeleted" ma:default="False" ma:description="Indicates whether item was set deleted in DB" ma:hidden="true" ma:internalName="IsDeleted"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43"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62a8e23-29ff-44d1-85ec-6423af60b659"/>
    <NTADisplayName xmlns="9820dd00-c3ff-4ced-b806-e1b6b727ddc2">NTA-#779239-0.8-תבנית מצגות נתע</NTADisplayName>
    <NTAIndex xmlns="9820dd00-c3ff-4ced-b806-e1b6b727ddc2">779239</NTAIndex>
    <NTASourceIndex xmlns="9820dd00-c3ff-4ced-b806-e1b6b727ddc2" xsi:nil="true"/>
    <InfoTypeTaxHTField0 xmlns="9820dd00-c3ff-4ced-b806-e1b6b727ddc2">
      <Terms xmlns="http://schemas.microsoft.com/office/infopath/2007/PartnerControls"/>
    </InfoTypeTaxHTField0>
    <OriginalName xmlns="9820dd00-c3ff-4ced-b806-e1b6b727ddc2" xsi:nil="true"/>
    <NTASys3 xmlns="9820dd00-c3ff-4ced-b806-e1b6b727ddc2" xsi:nil="true"/>
    <NTASys2 xmlns="9820dd00-c3ff-4ced-b806-e1b6b727ddc2" xsi:nil="true"/>
    <NTASys1 xmlns="9820dd00-c3ff-4ced-b806-e1b6b727ddc2" xsi:nil="true"/>
    <IsDeleted xmlns="c62a8e23-29ff-44d1-85ec-6423af60b659">False</IsDeleted>
    <IconOverlay xmlns="http://schemas.microsoft.com/sharepoint/v4" xsi:nil="true"/>
    <FromAuthorTaxHTField0 xmlns="9820dd00-c3ff-4ced-b806-e1b6b727ddc2">
      <Terms xmlns="http://schemas.microsoft.com/office/infopath/2007/PartnerControls"/>
    </FromAuthorTaxHTField0>
    <NTASys7 xmlns="9820dd00-c3ff-4ced-b806-e1b6b727ddc2" xsi:nil="true"/>
    <NTASys6 xmlns="9820dd00-c3ff-4ced-b806-e1b6b727ddc2" xsi:nil="true"/>
    <NTASys5 xmlns="9820dd00-c3ff-4ced-b806-e1b6b727ddc2" xsi:nil="true"/>
    <NTASys4 xmlns="9820dd00-c3ff-4ced-b806-e1b6b727ddc2" xsi:nil="true"/>
    <DocumentStatusTaxHTField0 xmlns="9820dd00-c3ff-4ced-b806-e1b6b727ddc2">
      <Terms xmlns="http://schemas.microsoft.com/office/infopath/2007/PartnerControls"/>
    </DocumentStatusTaxHTField0>
    <NTASubjectTaxHTField0 xmlns="9820dd00-c3ff-4ced-b806-e1b6b727ddc2">
      <Terms xmlns="http://schemas.microsoft.com/office/infopath/2007/PartnerControls"/>
    </NTASubjectTaxHTField0>
    <ToNameTaxHTField0 xmlns="9820dd00-c3ff-4ced-b806-e1b6b727ddc2">
      <Terms xmlns="http://schemas.microsoft.com/office/infopath/2007/PartnerControls"/>
    </ToNameTaxHTField0>
    <NTASys10 xmlns="9820dd00-c3ff-4ced-b806-e1b6b727ddc2" xsi:nil="true"/>
    <Formal_x0020_Date xmlns="9820dd00-c3ff-4ced-b806-e1b6b727ddc2" xsi:nil="true"/>
    <File-description xmlns="c62a8e23-29ff-44d1-85ec-6423af60b659" xsi:nil="true"/>
    <NTASys9 xmlns="9820dd00-c3ff-4ced-b806-e1b6b727ddc2" xsi:nil="true"/>
    <LineTaxHTField0 xmlns="9820dd00-c3ff-4ced-b806-e1b6b727ddc2">
      <Terms xmlns="http://schemas.microsoft.com/office/infopath/2007/PartnerControls"/>
    </LineTaxHTField0>
    <NTASys8 xmlns="9820dd00-c3ff-4ced-b806-e1b6b727ddc2" xsi:nil="true"/>
  </documentManagement>
</p:properties>
</file>

<file path=customXml/itemProps1.xml><?xml version="1.0" encoding="utf-8"?>
<ds:datastoreItem xmlns:ds="http://schemas.openxmlformats.org/officeDocument/2006/customXml" ds:itemID="{476A0F99-8A1E-48AC-B11F-5A01604E36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820dd00-c3ff-4ced-b806-e1b6b727ddc2"/>
    <ds:schemaRef ds:uri="c62a8e23-29ff-44d1-85ec-6423af60b659"/>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7235EE4-7B18-4A9A-B3CC-46B240F9D3FB}">
  <ds:schemaRefs>
    <ds:schemaRef ds:uri="http://schemas.microsoft.com/sharepoint/v3"/>
    <ds:schemaRef ds:uri="http://purl.org/dc/dcmitype/"/>
    <ds:schemaRef ds:uri="http://schemas.microsoft.com/office/2006/metadata/properties"/>
    <ds:schemaRef ds:uri="c62a8e23-29ff-44d1-85ec-6423af60b659"/>
    <ds:schemaRef ds:uri="http://www.w3.org/XML/1998/namespace"/>
    <ds:schemaRef ds:uri="http://purl.org/dc/elements/1.1/"/>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schemas.microsoft.com/sharepoint/v4"/>
    <ds:schemaRef ds:uri="9820dd00-c3ff-4ced-b806-e1b6b727ddc2"/>
  </ds:schemaRefs>
</ds:datastoreItem>
</file>

<file path=docProps/app.xml><?xml version="1.0" encoding="utf-8"?>
<Properties xmlns="http://schemas.openxmlformats.org/officeDocument/2006/extended-properties" xmlns:vt="http://schemas.openxmlformats.org/officeDocument/2006/docPropsVTypes">
  <Template>Office Theme</Template>
  <TotalTime>1150</TotalTime>
  <Words>3895</Words>
  <Application>Microsoft Office PowerPoint</Application>
  <PresentationFormat>‫הצגה על המסך (16:10)</PresentationFormat>
  <Paragraphs>450</Paragraphs>
  <Slides>54</Slides>
  <Notes>16</Notes>
  <HiddenSlides>0</HiddenSlides>
  <MMClips>0</MMClips>
  <ScaleCrop>false</ScaleCrop>
  <HeadingPairs>
    <vt:vector size="6" baseType="variant">
      <vt:variant>
        <vt:lpstr>גופנים בשימוש</vt:lpstr>
      </vt:variant>
      <vt:variant>
        <vt:i4>7</vt:i4>
      </vt:variant>
      <vt:variant>
        <vt:lpstr>ערכת נושא</vt:lpstr>
      </vt:variant>
      <vt:variant>
        <vt:i4>2</vt:i4>
      </vt:variant>
      <vt:variant>
        <vt:lpstr>כותרות שקופיות</vt:lpstr>
      </vt:variant>
      <vt:variant>
        <vt:i4>54</vt:i4>
      </vt:variant>
    </vt:vector>
  </HeadingPairs>
  <TitlesOfParts>
    <vt:vector size="63" baseType="lpstr">
      <vt:lpstr>Arial</vt:lpstr>
      <vt:lpstr>Calibri</vt:lpstr>
      <vt:lpstr>Copperplate</vt:lpstr>
      <vt:lpstr>David</vt:lpstr>
      <vt:lpstr>Times New Roman</vt:lpstr>
      <vt:lpstr>Verdana</vt:lpstr>
      <vt:lpstr>Wingdings</vt:lpstr>
      <vt:lpstr>ערכת נושא Office</vt:lpstr>
      <vt:lpstr>2_ערכת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admin</dc:creator>
  <cp:lastModifiedBy>Pninit Neuman</cp:lastModifiedBy>
  <cp:revision>97</cp:revision>
  <cp:lastPrinted>2016-12-28T08:44:04Z</cp:lastPrinted>
  <dcterms:created xsi:type="dcterms:W3CDTF">2016-07-24T11:46:22Z</dcterms:created>
  <dcterms:modified xsi:type="dcterms:W3CDTF">2020-11-11T14:24:44Z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ToName">
    <vt:lpwstr/>
  </property>
  <property fmtid="{D5CDD505-2E9C-101B-9397-08002B2CF9AE}" pid="4" name="NTASubject">
    <vt:lpwstr/>
  </property>
  <property fmtid="{D5CDD505-2E9C-101B-9397-08002B2CF9AE}" pid="5" name="DocumentStatus">
    <vt:lpwstr/>
  </property>
  <property fmtid="{D5CDD505-2E9C-101B-9397-08002B2CF9AE}" pid="6" name="ContentTypeId">
    <vt:lpwstr>0x0101004794A3DCD46F4958BF686CD3B4CF9FD9007C2628CB6FBC6643A3BD6C83218FBD7C</vt:lpwstr>
  </property>
  <property fmtid="{D5CDD505-2E9C-101B-9397-08002B2CF9AE}" pid="7" name="TaxKeywordTaxHTField">
    <vt:lpwstr/>
  </property>
  <property fmtid="{D5CDD505-2E9C-101B-9397-08002B2CF9AE}" pid="8" name="InfoType">
    <vt:lpwstr/>
  </property>
  <property fmtid="{D5CDD505-2E9C-101B-9397-08002B2CF9AE}" pid="9" name="FromAuthor">
    <vt:lpwstr/>
  </property>
  <property fmtid="{D5CDD505-2E9C-101B-9397-08002B2CF9AE}" pid="10" name="municipal">
    <vt:lpwstr/>
  </property>
  <property fmtid="{D5CDD505-2E9C-101B-9397-08002B2CF9AE}" pid="11" name="_dlc_DocIdItemGuid">
    <vt:lpwstr>13b2587d-8892-4382-8f2d-a9ce737de830</vt:lpwstr>
  </property>
  <property fmtid="{D5CDD505-2E9C-101B-9397-08002B2CF9AE}" pid="12" name="Line">
    <vt:lpwstr/>
  </property>
  <property fmtid="{D5CDD505-2E9C-101B-9397-08002B2CF9AE}" pid="13" name="_dlc_DocId">
    <vt:lpwstr>779239</vt:lpwstr>
  </property>
  <property fmtid="{D5CDD505-2E9C-101B-9397-08002B2CF9AE}" pid="14" name="_dlc_DocIdUrl">
    <vt:lpwstr>http://dms/sites/c/_layouts/DocIdRedir.aspx?ID=779239, 779239</vt:lpwstr>
  </property>
</Properties>
</file>